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8" r:id="rId5"/>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8" r:id="rId20"/>
    <p:sldId id="280" r:id="rId21"/>
    <p:sldId id="281"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5/6/2015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ms.org/samplings/feature-column/fcarc-sports" TargetMode="External"/><Relationship Id="rId2" Type="http://schemas.openxmlformats.org/officeDocument/2006/relationships/hyperlink" Target="http://www.mathaware.org/mam/2010/essays/FroncekTournament.pdf" TargetMode="External"/><Relationship Id="rId1" Type="http://schemas.openxmlformats.org/officeDocument/2006/relationships/slideLayout" Target="../slideLayouts/slideLayout2.xml"/><Relationship Id="rId4" Type="http://schemas.openxmlformats.org/officeDocument/2006/relationships/hyperlink" Target="https://kkinder22.files.wordpres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Sports Scheduling </a:t>
            </a:r>
            <a:br>
              <a:rPr lang="en-US" dirty="0" smtClean="0"/>
            </a:br>
            <a:r>
              <a:rPr lang="en-US" dirty="0" smtClean="0"/>
              <a:t>and Graph theory </a:t>
            </a:r>
            <a:endParaRPr lang="en-US" dirty="0"/>
          </a:p>
        </p:txBody>
      </p:sp>
      <p:sp>
        <p:nvSpPr>
          <p:cNvPr id="3" name="Subtitle 2"/>
          <p:cNvSpPr>
            <a:spLocks noGrp="1"/>
          </p:cNvSpPr>
          <p:nvPr>
            <p:ph type="subTitle" idx="1"/>
          </p:nvPr>
        </p:nvSpPr>
        <p:spPr/>
        <p:txBody>
          <a:bodyPr/>
          <a:lstStyle/>
          <a:p>
            <a:pPr algn="ctr"/>
            <a:r>
              <a:rPr lang="en-US" dirty="0" smtClean="0"/>
              <a:t>By Barbara Lynn Cefaratti</a:t>
            </a:r>
            <a:endParaRPr lang="en-US" dirty="0"/>
          </a:p>
        </p:txBody>
      </p:sp>
    </p:spTree>
    <p:extLst>
      <p:ext uri="{BB962C8B-B14F-4D97-AF65-F5344CB8AC3E}">
        <p14:creationId xmlns:p14="http://schemas.microsoft.com/office/powerpoint/2010/main" val="189764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2602911"/>
              </p:ext>
            </p:extLst>
          </p:nvPr>
        </p:nvGraphicFramePr>
        <p:xfrm>
          <a:off x="1023938" y="2286000"/>
          <a:ext cx="9720261" cy="74168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r>
                        <a:rPr lang="en-US" dirty="0" smtClean="0"/>
                        <a:t>1</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r>
              <a:tr h="370840">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r>
            </a:tbl>
          </a:graphicData>
        </a:graphic>
      </p:graphicFrame>
      <p:pic>
        <p:nvPicPr>
          <p:cNvPr id="7" name="Picture 6"/>
          <p:cNvPicPr>
            <a:picLocks noChangeAspect="1"/>
          </p:cNvPicPr>
          <p:nvPr/>
        </p:nvPicPr>
        <p:blipFill>
          <a:blip r:embed="rId2"/>
          <a:stretch>
            <a:fillRect/>
          </a:stretch>
        </p:blipFill>
        <p:spPr>
          <a:xfrm>
            <a:off x="4203778" y="3371483"/>
            <a:ext cx="3360772" cy="2753966"/>
          </a:xfrm>
          <a:prstGeom prst="rect">
            <a:avLst/>
          </a:prstGeom>
        </p:spPr>
      </p:pic>
    </p:spTree>
    <p:extLst>
      <p:ext uri="{BB962C8B-B14F-4D97-AF65-F5344CB8AC3E}">
        <p14:creationId xmlns:p14="http://schemas.microsoft.com/office/powerpoint/2010/main" val="271084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3</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Keep repeating the rotation operation until we exhaust the new pairings and return to the start. </a:t>
            </a:r>
          </a:p>
          <a:p>
            <a:pPr>
              <a:buFont typeface="Courier New" panose="02070309020205020404" pitchFamily="49" charset="0"/>
              <a:buChar char="o"/>
            </a:pPr>
            <a:r>
              <a:rPr lang="en-US" dirty="0" smtClean="0"/>
              <a:t> </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a:t> </a:t>
            </a:r>
          </a:p>
          <a:p>
            <a:pPr>
              <a:buFont typeface="Courier New" panose="02070309020205020404" pitchFamily="49" charset="0"/>
              <a:buChar char="o"/>
            </a:pPr>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688864"/>
              </p:ext>
            </p:extLst>
          </p:nvPr>
        </p:nvGraphicFramePr>
        <p:xfrm>
          <a:off x="2032000" y="305816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1</a:t>
                      </a:r>
                      <a:endParaRPr lang="en-US" dirty="0"/>
                    </a:p>
                  </a:txBody>
                  <a:tcPr anchor="ct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2</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4032739" y="3958864"/>
            <a:ext cx="2868402" cy="2350496"/>
          </a:xfrm>
          <a:prstGeom prst="rect">
            <a:avLst/>
          </a:prstGeom>
        </p:spPr>
      </p:pic>
    </p:spTree>
    <p:extLst>
      <p:ext uri="{BB962C8B-B14F-4D97-AF65-F5344CB8AC3E}">
        <p14:creationId xmlns:p14="http://schemas.microsoft.com/office/powerpoint/2010/main" val="30950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4</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521072"/>
              </p:ext>
            </p:extLst>
          </p:nvPr>
        </p:nvGraphicFramePr>
        <p:xfrm>
          <a:off x="2032000" y="305816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6</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4513385" y="3919766"/>
            <a:ext cx="2916115" cy="2389594"/>
          </a:xfrm>
          <a:prstGeom prst="rect">
            <a:avLst/>
          </a:prstGeom>
        </p:spPr>
      </p:pic>
    </p:spTree>
    <p:extLst>
      <p:ext uri="{BB962C8B-B14F-4D97-AF65-F5344CB8AC3E}">
        <p14:creationId xmlns:p14="http://schemas.microsoft.com/office/powerpoint/2010/main" val="167547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5</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2171485"/>
              </p:ext>
            </p:extLst>
          </p:nvPr>
        </p:nvGraphicFramePr>
        <p:xfrm>
          <a:off x="2032000" y="305816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2</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r>
            </a:tbl>
          </a:graphicData>
        </a:graphic>
      </p:graphicFrame>
      <p:pic>
        <p:nvPicPr>
          <p:cNvPr id="6" name="Picture 5"/>
          <p:cNvPicPr>
            <a:picLocks noChangeAspect="1"/>
          </p:cNvPicPr>
          <p:nvPr/>
        </p:nvPicPr>
        <p:blipFill>
          <a:blip r:embed="rId2"/>
          <a:stretch>
            <a:fillRect/>
          </a:stretch>
        </p:blipFill>
        <p:spPr>
          <a:xfrm>
            <a:off x="4290646" y="3814094"/>
            <a:ext cx="3045070" cy="2495266"/>
          </a:xfrm>
          <a:prstGeom prst="rect">
            <a:avLst/>
          </a:prstGeom>
        </p:spPr>
      </p:pic>
    </p:spTree>
    <p:extLst>
      <p:ext uri="{BB962C8B-B14F-4D97-AF65-F5344CB8AC3E}">
        <p14:creationId xmlns:p14="http://schemas.microsoft.com/office/powerpoint/2010/main" val="28815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NBA scheduling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a:t>
            </a:r>
            <a:r>
              <a:rPr lang="en-US" altLang="en-US" sz="2400" dirty="0"/>
              <a:t>The National Basketball Association consists of thirty teams that play during a season running from the first week of November to the last week of April.  </a:t>
            </a:r>
          </a:p>
          <a:p>
            <a:pPr>
              <a:buFont typeface="Wingdings" panose="05000000000000000000" pitchFamily="2" charset="2"/>
              <a:buChar char="q"/>
            </a:pPr>
            <a:r>
              <a:rPr lang="en-US" altLang="en-US" sz="2400" dirty="0"/>
              <a:t>The NBA is divided into two conferences which is even further divided into divisions such that each conference is divided into 3 divisions:</a:t>
            </a:r>
          </a:p>
          <a:p>
            <a:pPr lvl="1"/>
            <a:endParaRPr lang="en-US" altLang="en-US" dirty="0" smtClean="0"/>
          </a:p>
          <a:p>
            <a:pPr lvl="1"/>
            <a:r>
              <a:rPr lang="en-US" altLang="en-US" dirty="0" smtClean="0"/>
              <a:t>1</a:t>
            </a:r>
            <a:r>
              <a:rPr lang="en-US" altLang="en-US" dirty="0"/>
              <a:t>) The Eastern  (15 Teams</a:t>
            </a:r>
            <a:r>
              <a:rPr lang="en-US" altLang="en-US" dirty="0" smtClean="0"/>
              <a:t>)			</a:t>
            </a:r>
            <a:endParaRPr lang="en-US" altLang="en-US" dirty="0"/>
          </a:p>
          <a:p>
            <a:pPr lvl="2">
              <a:buFont typeface="Wingdings" panose="05000000000000000000" pitchFamily="2" charset="2"/>
              <a:buChar char="q"/>
            </a:pPr>
            <a:r>
              <a:rPr lang="en-US" altLang="en-US" sz="1600" dirty="0"/>
              <a:t>Atlantic Division (5 Teams)</a:t>
            </a:r>
          </a:p>
          <a:p>
            <a:pPr lvl="2">
              <a:buFont typeface="Wingdings" panose="05000000000000000000" pitchFamily="2" charset="2"/>
              <a:buChar char="q"/>
            </a:pPr>
            <a:r>
              <a:rPr lang="en-US" altLang="en-US" sz="1600" dirty="0"/>
              <a:t>Central Division (5 Teams)</a:t>
            </a:r>
          </a:p>
          <a:p>
            <a:pPr lvl="2">
              <a:buFont typeface="Wingdings" panose="05000000000000000000" pitchFamily="2" charset="2"/>
              <a:buChar char="q"/>
            </a:pPr>
            <a:r>
              <a:rPr lang="en-US" altLang="en-US" sz="1600" dirty="0"/>
              <a:t>South East Division (5 Teams)</a:t>
            </a:r>
            <a:r>
              <a:rPr lang="en-US" altLang="en-US" sz="1800"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4506183" y="4032738"/>
            <a:ext cx="3215940" cy="1448797"/>
          </a:xfrm>
          <a:prstGeom prst="rect">
            <a:avLst/>
          </a:prstGeom>
        </p:spPr>
      </p:pic>
    </p:spTree>
    <p:extLst>
      <p:ext uri="{BB962C8B-B14F-4D97-AF65-F5344CB8AC3E}">
        <p14:creationId xmlns:p14="http://schemas.microsoft.com/office/powerpoint/2010/main" val="1229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Guidelines to follow </a:t>
            </a:r>
            <a:endParaRPr lang="en-US" dirty="0"/>
          </a:p>
        </p:txBody>
      </p:sp>
      <p:sp>
        <p:nvSpPr>
          <p:cNvPr id="3" name="Content Placeholder 2"/>
          <p:cNvSpPr>
            <a:spLocks noGrp="1"/>
          </p:cNvSpPr>
          <p:nvPr>
            <p:ph idx="1"/>
          </p:nvPr>
        </p:nvSpPr>
        <p:spPr/>
        <p:txBody>
          <a:bodyPr>
            <a:normAutofit fontScale="92500" lnSpcReduction="10000"/>
          </a:bodyPr>
          <a:lstStyle/>
          <a:p>
            <a:pPr>
              <a:buFont typeface="Courier New" panose="02070309020205020404" pitchFamily="49" charset="0"/>
              <a:buChar char="o"/>
            </a:pPr>
            <a:r>
              <a:rPr lang="en-US" dirty="0" smtClean="0"/>
              <a:t> </a:t>
            </a:r>
            <a:r>
              <a:rPr lang="en-US" altLang="en-US" sz="2400" dirty="0"/>
              <a:t>Every Team will play 16 Division Games.</a:t>
            </a:r>
          </a:p>
          <a:p>
            <a:pPr lvl="1"/>
            <a:r>
              <a:rPr lang="en-US" altLang="en-US" sz="2000" dirty="0"/>
              <a:t>8 Home Games and 8 Away Games</a:t>
            </a:r>
          </a:p>
          <a:p>
            <a:pPr>
              <a:buFont typeface="Courier New" panose="02070309020205020404" pitchFamily="49" charset="0"/>
              <a:buChar char="o"/>
            </a:pPr>
            <a:r>
              <a:rPr lang="en-US" altLang="en-US" sz="2400" dirty="0" smtClean="0"/>
              <a:t> Every </a:t>
            </a:r>
            <a:r>
              <a:rPr lang="en-US" altLang="en-US" sz="2400" dirty="0"/>
              <a:t>Team Will Play 30 Conference Games.</a:t>
            </a:r>
          </a:p>
          <a:p>
            <a:pPr lvl="1"/>
            <a:r>
              <a:rPr lang="en-US" altLang="en-US" sz="2000" dirty="0"/>
              <a:t>Home and Away Games will vary.</a:t>
            </a:r>
          </a:p>
          <a:p>
            <a:pPr>
              <a:buFont typeface="Courier New" panose="02070309020205020404" pitchFamily="49" charset="0"/>
              <a:buChar char="o"/>
            </a:pPr>
            <a:r>
              <a:rPr lang="en-US" altLang="en-US" sz="2400" dirty="0" smtClean="0"/>
              <a:t> Every </a:t>
            </a:r>
            <a:r>
              <a:rPr lang="en-US" altLang="en-US" sz="2400" dirty="0"/>
              <a:t>Team Will Play 30 Non-Conference Games.</a:t>
            </a:r>
          </a:p>
          <a:p>
            <a:pPr lvl="1"/>
            <a:r>
              <a:rPr lang="en-US" altLang="en-US" sz="2000" dirty="0"/>
              <a:t>15 Home Games and 15 Away Games</a:t>
            </a:r>
          </a:p>
          <a:p>
            <a:pPr>
              <a:buFont typeface="Courier New" panose="02070309020205020404" pitchFamily="49" charset="0"/>
              <a:buChar char="o"/>
            </a:pPr>
            <a:r>
              <a:rPr lang="en-US" altLang="en-US" sz="2400" dirty="0" smtClean="0"/>
              <a:t> Therefore</a:t>
            </a:r>
            <a:r>
              <a:rPr lang="en-US" altLang="en-US" sz="2400" dirty="0"/>
              <a:t>, each team will play a total of 76 games</a:t>
            </a:r>
          </a:p>
          <a:p>
            <a:pPr>
              <a:buFont typeface="Courier New" panose="02070309020205020404" pitchFamily="49" charset="0"/>
              <a:buChar char="o"/>
            </a:pPr>
            <a:r>
              <a:rPr lang="en-US" altLang="en-US" sz="2400" dirty="0" smtClean="0"/>
              <a:t> For </a:t>
            </a:r>
            <a:r>
              <a:rPr lang="en-US" altLang="en-US" sz="2400" dirty="0"/>
              <a:t>a total of 1,140 games to be scheduled.</a:t>
            </a:r>
          </a:p>
          <a:p>
            <a:pPr lvl="1"/>
            <a:r>
              <a:rPr lang="en-US" altLang="en-US" sz="2000" dirty="0"/>
              <a:t>240 Division Games</a:t>
            </a:r>
          </a:p>
          <a:p>
            <a:pPr lvl="1"/>
            <a:r>
              <a:rPr lang="en-US" altLang="en-US" sz="2000" dirty="0"/>
              <a:t>450 Conference Games</a:t>
            </a:r>
          </a:p>
          <a:p>
            <a:pPr lvl="1"/>
            <a:r>
              <a:rPr lang="en-US" altLang="en-US" sz="2000" dirty="0"/>
              <a:t>450 Non-Conference Games</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29401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Nba and graph theory </a:t>
            </a:r>
            <a:endParaRPr lang="en-US" dirty="0"/>
          </a:p>
        </p:txBody>
      </p:sp>
      <p:pic>
        <p:nvPicPr>
          <p:cNvPr id="4" name="Content Placeholder 3"/>
          <p:cNvPicPr>
            <a:picLocks noGrp="1" noChangeAspect="1"/>
          </p:cNvPicPr>
          <p:nvPr>
            <p:ph idx="1"/>
          </p:nvPr>
        </p:nvPicPr>
        <p:blipFill>
          <a:blip r:embed="rId2"/>
          <a:stretch>
            <a:fillRect/>
          </a:stretch>
        </p:blipFill>
        <p:spPr>
          <a:xfrm>
            <a:off x="2860191" y="2315991"/>
            <a:ext cx="6047756" cy="3962743"/>
          </a:xfrm>
          <a:prstGeom prst="rect">
            <a:avLst/>
          </a:prstGeom>
        </p:spPr>
      </p:pic>
    </p:spTree>
    <p:extLst>
      <p:ext uri="{BB962C8B-B14F-4D97-AF65-F5344CB8AC3E}">
        <p14:creationId xmlns:p14="http://schemas.microsoft.com/office/powerpoint/2010/main" val="2538568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Nba Divisions </a:t>
            </a:r>
            <a:endParaRPr lang="en-US" dirty="0"/>
          </a:p>
        </p:txBody>
      </p:sp>
      <p:pic>
        <p:nvPicPr>
          <p:cNvPr id="4" name="Content Placeholder 3"/>
          <p:cNvPicPr>
            <a:picLocks noGrp="1" noChangeAspect="1"/>
          </p:cNvPicPr>
          <p:nvPr>
            <p:ph idx="1"/>
          </p:nvPr>
        </p:nvPicPr>
        <p:blipFill>
          <a:blip r:embed="rId2"/>
          <a:stretch>
            <a:fillRect/>
          </a:stretch>
        </p:blipFill>
        <p:spPr>
          <a:xfrm>
            <a:off x="2436746" y="2286000"/>
            <a:ext cx="6894645" cy="4022725"/>
          </a:xfrm>
          <a:prstGeom prst="rect">
            <a:avLst/>
          </a:prstGeom>
        </p:spPr>
      </p:pic>
      <p:pic>
        <p:nvPicPr>
          <p:cNvPr id="5" name="Picture 4"/>
          <p:cNvPicPr>
            <a:picLocks noChangeAspect="1"/>
          </p:cNvPicPr>
          <p:nvPr/>
        </p:nvPicPr>
        <p:blipFill>
          <a:blip r:embed="rId3"/>
          <a:stretch>
            <a:fillRect/>
          </a:stretch>
        </p:blipFill>
        <p:spPr>
          <a:xfrm>
            <a:off x="2942198" y="2642790"/>
            <a:ext cx="1383912" cy="1408298"/>
          </a:xfrm>
          <a:prstGeom prst="rect">
            <a:avLst/>
          </a:prstGeom>
        </p:spPr>
      </p:pic>
      <p:pic>
        <p:nvPicPr>
          <p:cNvPr id="6" name="Picture 5"/>
          <p:cNvPicPr>
            <a:picLocks noChangeAspect="1"/>
          </p:cNvPicPr>
          <p:nvPr/>
        </p:nvPicPr>
        <p:blipFill>
          <a:blip r:embed="rId4"/>
          <a:stretch>
            <a:fillRect/>
          </a:stretch>
        </p:blipFill>
        <p:spPr>
          <a:xfrm>
            <a:off x="5219267" y="2417218"/>
            <a:ext cx="1609483" cy="1633870"/>
          </a:xfrm>
          <a:prstGeom prst="rect">
            <a:avLst/>
          </a:prstGeom>
        </p:spPr>
      </p:pic>
      <p:pic>
        <p:nvPicPr>
          <p:cNvPr id="7" name="Picture 6"/>
          <p:cNvPicPr>
            <a:picLocks noChangeAspect="1"/>
          </p:cNvPicPr>
          <p:nvPr/>
        </p:nvPicPr>
        <p:blipFill>
          <a:blip r:embed="rId5"/>
          <a:stretch>
            <a:fillRect/>
          </a:stretch>
        </p:blipFill>
        <p:spPr>
          <a:xfrm>
            <a:off x="7363745" y="2417218"/>
            <a:ext cx="1609483" cy="1633870"/>
          </a:xfrm>
          <a:prstGeom prst="rect">
            <a:avLst/>
          </a:prstGeom>
        </p:spPr>
      </p:pic>
      <p:pic>
        <p:nvPicPr>
          <p:cNvPr id="8" name="Picture 7"/>
          <p:cNvPicPr>
            <a:picLocks noChangeAspect="1"/>
          </p:cNvPicPr>
          <p:nvPr/>
        </p:nvPicPr>
        <p:blipFill>
          <a:blip r:embed="rId6"/>
          <a:stretch>
            <a:fillRect/>
          </a:stretch>
        </p:blipFill>
        <p:spPr>
          <a:xfrm>
            <a:off x="2789785" y="4407878"/>
            <a:ext cx="1536325" cy="1560711"/>
          </a:xfrm>
          <a:prstGeom prst="rect">
            <a:avLst/>
          </a:prstGeom>
        </p:spPr>
      </p:pic>
      <p:pic>
        <p:nvPicPr>
          <p:cNvPr id="9" name="Picture 8"/>
          <p:cNvPicPr>
            <a:picLocks noChangeAspect="1"/>
          </p:cNvPicPr>
          <p:nvPr/>
        </p:nvPicPr>
        <p:blipFill>
          <a:blip r:embed="rId7"/>
          <a:stretch>
            <a:fillRect/>
          </a:stretch>
        </p:blipFill>
        <p:spPr>
          <a:xfrm>
            <a:off x="5079326" y="4252256"/>
            <a:ext cx="1609483" cy="1633870"/>
          </a:xfrm>
          <a:prstGeom prst="rect">
            <a:avLst/>
          </a:prstGeom>
        </p:spPr>
      </p:pic>
      <p:pic>
        <p:nvPicPr>
          <p:cNvPr id="10" name="Picture 9"/>
          <p:cNvPicPr>
            <a:picLocks noChangeAspect="1"/>
          </p:cNvPicPr>
          <p:nvPr/>
        </p:nvPicPr>
        <p:blipFill>
          <a:blip r:embed="rId7"/>
          <a:stretch>
            <a:fillRect/>
          </a:stretch>
        </p:blipFill>
        <p:spPr>
          <a:xfrm>
            <a:off x="7461685" y="4252256"/>
            <a:ext cx="1609483" cy="1633870"/>
          </a:xfrm>
          <a:prstGeom prst="rect">
            <a:avLst/>
          </a:prstGeom>
        </p:spPr>
      </p:pic>
    </p:spTree>
    <p:extLst>
      <p:ext uri="{BB962C8B-B14F-4D97-AF65-F5344CB8AC3E}">
        <p14:creationId xmlns:p14="http://schemas.microsoft.com/office/powerpoint/2010/main" val="684844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altLang="en-US" dirty="0"/>
              <a:t>Scheduling Conference Games</a:t>
            </a:r>
          </a:p>
        </p:txBody>
      </p:sp>
      <p:sp>
        <p:nvSpPr>
          <p:cNvPr id="99331" name="Rectangle 3"/>
          <p:cNvSpPr>
            <a:spLocks noGrp="1" noChangeArrowheads="1"/>
          </p:cNvSpPr>
          <p:nvPr>
            <p:ph type="body" idx="1"/>
          </p:nvPr>
        </p:nvSpPr>
        <p:spPr>
          <a:xfrm>
            <a:off x="1905000" y="1143001"/>
            <a:ext cx="8229600" cy="4835525"/>
          </a:xfrm>
        </p:spPr>
        <p:txBody>
          <a:bodyPr>
            <a:normAutofit lnSpcReduction="10000"/>
          </a:bodyPr>
          <a:lstStyle/>
          <a:p>
            <a:pPr>
              <a:buFont typeface="Wingdings" panose="05000000000000000000" pitchFamily="2" charset="2"/>
              <a:buNone/>
            </a:pPr>
            <a:r>
              <a:rPr lang="en-US" altLang="en-US" sz="2000" dirty="0"/>
              <a:t>		</a:t>
            </a:r>
            <a:endParaRPr lang="en-US" altLang="en-US" sz="2000" dirty="0" smtClean="0"/>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smtClean="0"/>
              <a:t>			3 Idle </a:t>
            </a:r>
          </a:p>
          <a:p>
            <a:pPr>
              <a:buFont typeface="Wingdings" panose="05000000000000000000" pitchFamily="2" charset="2"/>
              <a:buNone/>
            </a:pPr>
            <a:r>
              <a:rPr lang="en-US" altLang="en-US" sz="2000" dirty="0" smtClean="0"/>
              <a:t>           						        1 Idle</a:t>
            </a:r>
            <a:endParaRPr lang="en-US" altLang="en-US" sz="2000" dirty="0"/>
          </a:p>
          <a:p>
            <a:pPr>
              <a:buFont typeface="Wingdings" panose="05000000000000000000" pitchFamily="2" charset="2"/>
              <a:buNone/>
            </a:pPr>
            <a:r>
              <a:rPr lang="en-US" altLang="en-US" sz="2000" dirty="0"/>
              <a:t>		</a:t>
            </a:r>
            <a:endParaRPr lang="en-US" altLang="en-US" sz="2000" dirty="0" smtClean="0"/>
          </a:p>
          <a:p>
            <a:pPr>
              <a:buFont typeface="Wingdings" panose="05000000000000000000" pitchFamily="2" charset="2"/>
              <a:buNone/>
            </a:pPr>
            <a:endParaRPr lang="en-US" altLang="en-US" sz="2000" dirty="0" smtClean="0"/>
          </a:p>
          <a:p>
            <a:pPr>
              <a:buFont typeface="Wingdings" panose="05000000000000000000" pitchFamily="2" charset="2"/>
              <a:buNone/>
            </a:pPr>
            <a:r>
              <a:rPr lang="en-US" altLang="en-US" sz="2000" dirty="0" smtClean="0"/>
              <a:t>											5 Idle 	                									</a:t>
            </a:r>
          </a:p>
          <a:p>
            <a:pPr>
              <a:buFont typeface="Wingdings" panose="05000000000000000000" pitchFamily="2" charset="2"/>
              <a:buNone/>
            </a:pPr>
            <a:endParaRPr lang="en-US" altLang="en-US" sz="2000" dirty="0" smtClean="0"/>
          </a:p>
          <a:p>
            <a:pPr>
              <a:buFont typeface="Wingdings" panose="05000000000000000000" pitchFamily="2" charset="2"/>
              <a:buNone/>
            </a:pPr>
            <a:endParaRPr lang="en-US" altLang="en-US" sz="2000" dirty="0" smtClean="0"/>
          </a:p>
          <a:p>
            <a:pPr>
              <a:buFont typeface="Wingdings" panose="05000000000000000000" pitchFamily="2" charset="2"/>
              <a:buNone/>
            </a:pPr>
            <a:r>
              <a:rPr lang="en-US" altLang="en-US" sz="2000" dirty="0" smtClean="0"/>
              <a:t>					</a:t>
            </a:r>
            <a:endParaRPr lang="en-US" altLang="en-US" sz="2000" dirty="0"/>
          </a:p>
        </p:txBody>
      </p:sp>
      <p:sp>
        <p:nvSpPr>
          <p:cNvPr id="99332" name="Oval 4"/>
          <p:cNvSpPr>
            <a:spLocks noChangeArrowheads="1"/>
          </p:cNvSpPr>
          <p:nvPr/>
        </p:nvSpPr>
        <p:spPr bwMode="auto">
          <a:xfrm>
            <a:off x="85344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3" name="Oval 5"/>
          <p:cNvSpPr>
            <a:spLocks noChangeArrowheads="1"/>
          </p:cNvSpPr>
          <p:nvPr/>
        </p:nvSpPr>
        <p:spPr bwMode="auto">
          <a:xfrm>
            <a:off x="76200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Oval 6"/>
          <p:cNvSpPr>
            <a:spLocks noChangeArrowheads="1"/>
          </p:cNvSpPr>
          <p:nvPr/>
        </p:nvSpPr>
        <p:spPr bwMode="auto">
          <a:xfrm>
            <a:off x="82296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5" name="Oval 7"/>
          <p:cNvSpPr>
            <a:spLocks noChangeArrowheads="1"/>
          </p:cNvSpPr>
          <p:nvPr/>
        </p:nvSpPr>
        <p:spPr bwMode="auto">
          <a:xfrm>
            <a:off x="79248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6" name="Oval 8"/>
          <p:cNvSpPr>
            <a:spLocks noChangeArrowheads="1"/>
          </p:cNvSpPr>
          <p:nvPr/>
        </p:nvSpPr>
        <p:spPr bwMode="auto">
          <a:xfrm>
            <a:off x="8839200" y="2971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7" name="Oval 9"/>
          <p:cNvSpPr>
            <a:spLocks noChangeArrowheads="1"/>
          </p:cNvSpPr>
          <p:nvPr/>
        </p:nvSpPr>
        <p:spPr bwMode="auto">
          <a:xfrm>
            <a:off x="72390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8" name="Oval 10"/>
          <p:cNvSpPr>
            <a:spLocks noChangeArrowheads="1"/>
          </p:cNvSpPr>
          <p:nvPr/>
        </p:nvSpPr>
        <p:spPr bwMode="auto">
          <a:xfrm>
            <a:off x="7086600" y="3505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9" name="Oval 11"/>
          <p:cNvSpPr>
            <a:spLocks noChangeArrowheads="1"/>
          </p:cNvSpPr>
          <p:nvPr/>
        </p:nvSpPr>
        <p:spPr bwMode="auto">
          <a:xfrm>
            <a:off x="6934200" y="3733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0" name="Oval 12"/>
          <p:cNvSpPr>
            <a:spLocks noChangeArrowheads="1"/>
          </p:cNvSpPr>
          <p:nvPr/>
        </p:nvSpPr>
        <p:spPr bwMode="auto">
          <a:xfrm>
            <a:off x="6781800" y="3962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1" name="Oval 13"/>
          <p:cNvSpPr>
            <a:spLocks noChangeArrowheads="1"/>
          </p:cNvSpPr>
          <p:nvPr/>
        </p:nvSpPr>
        <p:spPr bwMode="auto">
          <a:xfrm>
            <a:off x="6629400" y="4191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2" name="Oval 14"/>
          <p:cNvSpPr>
            <a:spLocks noChangeArrowheads="1"/>
          </p:cNvSpPr>
          <p:nvPr/>
        </p:nvSpPr>
        <p:spPr bwMode="auto">
          <a:xfrm>
            <a:off x="9220200" y="3276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Oval 15"/>
          <p:cNvSpPr>
            <a:spLocks noChangeArrowheads="1"/>
          </p:cNvSpPr>
          <p:nvPr/>
        </p:nvSpPr>
        <p:spPr bwMode="auto">
          <a:xfrm>
            <a:off x="9372600" y="3505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4" name="Oval 16"/>
          <p:cNvSpPr>
            <a:spLocks noChangeArrowheads="1"/>
          </p:cNvSpPr>
          <p:nvPr/>
        </p:nvSpPr>
        <p:spPr bwMode="auto">
          <a:xfrm>
            <a:off x="9525000" y="3733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5" name="Oval 17"/>
          <p:cNvSpPr>
            <a:spLocks noChangeArrowheads="1"/>
          </p:cNvSpPr>
          <p:nvPr/>
        </p:nvSpPr>
        <p:spPr bwMode="auto">
          <a:xfrm>
            <a:off x="9677400" y="3962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6" name="Oval 18"/>
          <p:cNvSpPr>
            <a:spLocks noChangeArrowheads="1"/>
          </p:cNvSpPr>
          <p:nvPr/>
        </p:nvSpPr>
        <p:spPr bwMode="auto">
          <a:xfrm>
            <a:off x="9829800" y="4191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9447" name="AutoShape 119"/>
          <p:cNvCxnSpPr>
            <a:cxnSpLocks noChangeShapeType="1"/>
            <a:stCxn id="99341" idx="6"/>
            <a:endCxn id="99346" idx="2"/>
          </p:cNvCxnSpPr>
          <p:nvPr/>
        </p:nvCxnSpPr>
        <p:spPr bwMode="auto">
          <a:xfrm>
            <a:off x="6781800" y="4267200"/>
            <a:ext cx="3048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48" name="AutoShape 120"/>
          <p:cNvCxnSpPr>
            <a:cxnSpLocks noChangeShapeType="1"/>
            <a:stCxn id="99340" idx="6"/>
            <a:endCxn id="99345" idx="2"/>
          </p:cNvCxnSpPr>
          <p:nvPr/>
        </p:nvCxnSpPr>
        <p:spPr bwMode="auto">
          <a:xfrm>
            <a:off x="6934200" y="4038600"/>
            <a:ext cx="2743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49" name="AutoShape 121"/>
          <p:cNvCxnSpPr>
            <a:cxnSpLocks noChangeShapeType="1"/>
            <a:stCxn id="99339" idx="6"/>
            <a:endCxn id="99344" idx="2"/>
          </p:cNvCxnSpPr>
          <p:nvPr/>
        </p:nvCxnSpPr>
        <p:spPr bwMode="auto">
          <a:xfrm>
            <a:off x="7086600" y="3810000"/>
            <a:ext cx="24384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50" name="AutoShape 122"/>
          <p:cNvCxnSpPr>
            <a:cxnSpLocks noChangeShapeType="1"/>
            <a:stCxn id="99337" idx="6"/>
            <a:endCxn id="99333" idx="4"/>
          </p:cNvCxnSpPr>
          <p:nvPr/>
        </p:nvCxnSpPr>
        <p:spPr bwMode="auto">
          <a:xfrm flipV="1">
            <a:off x="7391400" y="3124200"/>
            <a:ext cx="304800" cy="2286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51" name="AutoShape 123"/>
          <p:cNvCxnSpPr>
            <a:cxnSpLocks noChangeShapeType="1"/>
            <a:stCxn id="99338" idx="6"/>
            <a:endCxn id="99335" idx="4"/>
          </p:cNvCxnSpPr>
          <p:nvPr/>
        </p:nvCxnSpPr>
        <p:spPr bwMode="auto">
          <a:xfrm flipV="1">
            <a:off x="7239000" y="3124200"/>
            <a:ext cx="762000" cy="4572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52" name="AutoShape 124"/>
          <p:cNvCxnSpPr>
            <a:cxnSpLocks noChangeShapeType="1"/>
            <a:stCxn id="99342" idx="2"/>
            <a:endCxn id="99336" idx="4"/>
          </p:cNvCxnSpPr>
          <p:nvPr/>
        </p:nvCxnSpPr>
        <p:spPr bwMode="auto">
          <a:xfrm rot="10800000">
            <a:off x="8915400" y="3124200"/>
            <a:ext cx="304800" cy="2286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453" name="AutoShape 125"/>
          <p:cNvCxnSpPr>
            <a:cxnSpLocks noChangeShapeType="1"/>
            <a:stCxn id="99343" idx="2"/>
            <a:endCxn id="99332" idx="4"/>
          </p:cNvCxnSpPr>
          <p:nvPr/>
        </p:nvCxnSpPr>
        <p:spPr bwMode="auto">
          <a:xfrm rot="10800000">
            <a:off x="8610600" y="3124200"/>
            <a:ext cx="762000" cy="4572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544" name="Oval 216"/>
          <p:cNvSpPr>
            <a:spLocks noChangeArrowheads="1"/>
          </p:cNvSpPr>
          <p:nvPr/>
        </p:nvSpPr>
        <p:spPr bwMode="auto">
          <a:xfrm>
            <a:off x="426720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45" name="Oval 217"/>
          <p:cNvSpPr>
            <a:spLocks noChangeArrowheads="1"/>
          </p:cNvSpPr>
          <p:nvPr/>
        </p:nvSpPr>
        <p:spPr bwMode="auto">
          <a:xfrm>
            <a:off x="335280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46" name="Oval 218"/>
          <p:cNvSpPr>
            <a:spLocks noChangeArrowheads="1"/>
          </p:cNvSpPr>
          <p:nvPr/>
        </p:nvSpPr>
        <p:spPr bwMode="auto">
          <a:xfrm>
            <a:off x="396240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47" name="Oval 219"/>
          <p:cNvSpPr>
            <a:spLocks noChangeArrowheads="1"/>
          </p:cNvSpPr>
          <p:nvPr/>
        </p:nvSpPr>
        <p:spPr bwMode="auto">
          <a:xfrm>
            <a:off x="365760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48" name="Oval 220"/>
          <p:cNvSpPr>
            <a:spLocks noChangeArrowheads="1"/>
          </p:cNvSpPr>
          <p:nvPr/>
        </p:nvSpPr>
        <p:spPr bwMode="auto">
          <a:xfrm>
            <a:off x="4572000" y="2362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49" name="Oval 221"/>
          <p:cNvSpPr>
            <a:spLocks noChangeArrowheads="1"/>
          </p:cNvSpPr>
          <p:nvPr/>
        </p:nvSpPr>
        <p:spPr bwMode="auto">
          <a:xfrm>
            <a:off x="29718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0" name="Oval 222"/>
          <p:cNvSpPr>
            <a:spLocks noChangeArrowheads="1"/>
          </p:cNvSpPr>
          <p:nvPr/>
        </p:nvSpPr>
        <p:spPr bwMode="auto">
          <a:xfrm>
            <a:off x="28194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1" name="Oval 223"/>
          <p:cNvSpPr>
            <a:spLocks noChangeArrowheads="1"/>
          </p:cNvSpPr>
          <p:nvPr/>
        </p:nvSpPr>
        <p:spPr bwMode="auto">
          <a:xfrm>
            <a:off x="2667000" y="3124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2" name="Oval 224"/>
          <p:cNvSpPr>
            <a:spLocks noChangeArrowheads="1"/>
          </p:cNvSpPr>
          <p:nvPr/>
        </p:nvSpPr>
        <p:spPr bwMode="auto">
          <a:xfrm>
            <a:off x="2514600" y="3352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3" name="Oval 225"/>
          <p:cNvSpPr>
            <a:spLocks noChangeArrowheads="1"/>
          </p:cNvSpPr>
          <p:nvPr/>
        </p:nvSpPr>
        <p:spPr bwMode="auto">
          <a:xfrm>
            <a:off x="2362200" y="3581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4" name="Oval 226"/>
          <p:cNvSpPr>
            <a:spLocks noChangeArrowheads="1"/>
          </p:cNvSpPr>
          <p:nvPr/>
        </p:nvSpPr>
        <p:spPr bwMode="auto">
          <a:xfrm>
            <a:off x="49530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5" name="Oval 227"/>
          <p:cNvSpPr>
            <a:spLocks noChangeArrowheads="1"/>
          </p:cNvSpPr>
          <p:nvPr/>
        </p:nvSpPr>
        <p:spPr bwMode="auto">
          <a:xfrm>
            <a:off x="51054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6" name="Oval 228"/>
          <p:cNvSpPr>
            <a:spLocks noChangeArrowheads="1"/>
          </p:cNvSpPr>
          <p:nvPr/>
        </p:nvSpPr>
        <p:spPr bwMode="auto">
          <a:xfrm>
            <a:off x="5257800" y="3124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7" name="Oval 229"/>
          <p:cNvSpPr>
            <a:spLocks noChangeArrowheads="1"/>
          </p:cNvSpPr>
          <p:nvPr/>
        </p:nvSpPr>
        <p:spPr bwMode="auto">
          <a:xfrm>
            <a:off x="5410200" y="3352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8" name="Oval 230"/>
          <p:cNvSpPr>
            <a:spLocks noChangeArrowheads="1"/>
          </p:cNvSpPr>
          <p:nvPr/>
        </p:nvSpPr>
        <p:spPr bwMode="auto">
          <a:xfrm>
            <a:off x="5562600" y="3581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59" name="Oval 231"/>
          <p:cNvSpPr>
            <a:spLocks noChangeArrowheads="1"/>
          </p:cNvSpPr>
          <p:nvPr/>
        </p:nvSpPr>
        <p:spPr bwMode="auto">
          <a:xfrm>
            <a:off x="4191000" y="4419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0" name="Oval 232"/>
          <p:cNvSpPr>
            <a:spLocks noChangeArrowheads="1"/>
          </p:cNvSpPr>
          <p:nvPr/>
        </p:nvSpPr>
        <p:spPr bwMode="auto">
          <a:xfrm>
            <a:off x="3276600" y="4419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1" name="Oval 233"/>
          <p:cNvSpPr>
            <a:spLocks noChangeArrowheads="1"/>
          </p:cNvSpPr>
          <p:nvPr/>
        </p:nvSpPr>
        <p:spPr bwMode="auto">
          <a:xfrm>
            <a:off x="3886200" y="4419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2" name="Oval 234"/>
          <p:cNvSpPr>
            <a:spLocks noChangeArrowheads="1"/>
          </p:cNvSpPr>
          <p:nvPr/>
        </p:nvSpPr>
        <p:spPr bwMode="auto">
          <a:xfrm>
            <a:off x="3581400" y="4419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3" name="Oval 235"/>
          <p:cNvSpPr>
            <a:spLocks noChangeArrowheads="1"/>
          </p:cNvSpPr>
          <p:nvPr/>
        </p:nvSpPr>
        <p:spPr bwMode="auto">
          <a:xfrm>
            <a:off x="4495800" y="4419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4" name="Oval 236"/>
          <p:cNvSpPr>
            <a:spLocks noChangeArrowheads="1"/>
          </p:cNvSpPr>
          <p:nvPr/>
        </p:nvSpPr>
        <p:spPr bwMode="auto">
          <a:xfrm>
            <a:off x="2895600" y="4724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5" name="Oval 237"/>
          <p:cNvSpPr>
            <a:spLocks noChangeArrowheads="1"/>
          </p:cNvSpPr>
          <p:nvPr/>
        </p:nvSpPr>
        <p:spPr bwMode="auto">
          <a:xfrm>
            <a:off x="2743200" y="4953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6" name="Oval 238"/>
          <p:cNvSpPr>
            <a:spLocks noChangeArrowheads="1"/>
          </p:cNvSpPr>
          <p:nvPr/>
        </p:nvSpPr>
        <p:spPr bwMode="auto">
          <a:xfrm>
            <a:off x="25908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7" name="Oval 239"/>
          <p:cNvSpPr>
            <a:spLocks noChangeArrowheads="1"/>
          </p:cNvSpPr>
          <p:nvPr/>
        </p:nvSpPr>
        <p:spPr bwMode="auto">
          <a:xfrm>
            <a:off x="2438400" y="5410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8" name="Oval 240"/>
          <p:cNvSpPr>
            <a:spLocks noChangeArrowheads="1"/>
          </p:cNvSpPr>
          <p:nvPr/>
        </p:nvSpPr>
        <p:spPr bwMode="auto">
          <a:xfrm>
            <a:off x="2286000" y="5638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69" name="Oval 241"/>
          <p:cNvSpPr>
            <a:spLocks noChangeArrowheads="1"/>
          </p:cNvSpPr>
          <p:nvPr/>
        </p:nvSpPr>
        <p:spPr bwMode="auto">
          <a:xfrm>
            <a:off x="4876800" y="4724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70" name="Oval 242"/>
          <p:cNvSpPr>
            <a:spLocks noChangeArrowheads="1"/>
          </p:cNvSpPr>
          <p:nvPr/>
        </p:nvSpPr>
        <p:spPr bwMode="auto">
          <a:xfrm>
            <a:off x="5029200" y="4953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71" name="Oval 243"/>
          <p:cNvSpPr>
            <a:spLocks noChangeArrowheads="1"/>
          </p:cNvSpPr>
          <p:nvPr/>
        </p:nvSpPr>
        <p:spPr bwMode="auto">
          <a:xfrm>
            <a:off x="5181600" y="5181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72" name="Oval 244"/>
          <p:cNvSpPr>
            <a:spLocks noChangeArrowheads="1"/>
          </p:cNvSpPr>
          <p:nvPr/>
        </p:nvSpPr>
        <p:spPr bwMode="auto">
          <a:xfrm>
            <a:off x="5334000" y="5410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73" name="Oval 245"/>
          <p:cNvSpPr>
            <a:spLocks noChangeArrowheads="1"/>
          </p:cNvSpPr>
          <p:nvPr/>
        </p:nvSpPr>
        <p:spPr bwMode="auto">
          <a:xfrm>
            <a:off x="5486400" y="5638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9618" name="AutoShape 290"/>
          <p:cNvCxnSpPr>
            <a:cxnSpLocks noChangeShapeType="1"/>
            <a:stCxn id="99564" idx="6"/>
            <a:endCxn id="99569" idx="2"/>
          </p:cNvCxnSpPr>
          <p:nvPr/>
        </p:nvCxnSpPr>
        <p:spPr bwMode="auto">
          <a:xfrm>
            <a:off x="3048000" y="4800600"/>
            <a:ext cx="1828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1" name="AutoShape 293"/>
          <p:cNvCxnSpPr>
            <a:cxnSpLocks noChangeShapeType="1"/>
            <a:stCxn id="99565" idx="6"/>
            <a:endCxn id="99570" idx="2"/>
          </p:cNvCxnSpPr>
          <p:nvPr/>
        </p:nvCxnSpPr>
        <p:spPr bwMode="auto">
          <a:xfrm>
            <a:off x="2895600" y="5029200"/>
            <a:ext cx="2133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2" name="AutoShape 294"/>
          <p:cNvCxnSpPr>
            <a:cxnSpLocks noChangeShapeType="1"/>
            <a:stCxn id="99566" idx="6"/>
            <a:endCxn id="99571" idx="2"/>
          </p:cNvCxnSpPr>
          <p:nvPr/>
        </p:nvCxnSpPr>
        <p:spPr bwMode="auto">
          <a:xfrm>
            <a:off x="2743200" y="5257800"/>
            <a:ext cx="24384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3" name="AutoShape 295"/>
          <p:cNvCxnSpPr>
            <a:cxnSpLocks noChangeShapeType="1"/>
            <a:stCxn id="99567" idx="6"/>
            <a:endCxn id="99572" idx="2"/>
          </p:cNvCxnSpPr>
          <p:nvPr/>
        </p:nvCxnSpPr>
        <p:spPr bwMode="auto">
          <a:xfrm>
            <a:off x="2590800" y="5486400"/>
            <a:ext cx="2743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4" name="AutoShape 296"/>
          <p:cNvCxnSpPr>
            <a:cxnSpLocks noChangeShapeType="1"/>
            <a:stCxn id="99568" idx="6"/>
            <a:endCxn id="99573" idx="2"/>
          </p:cNvCxnSpPr>
          <p:nvPr/>
        </p:nvCxnSpPr>
        <p:spPr bwMode="auto">
          <a:xfrm>
            <a:off x="2438400" y="5715000"/>
            <a:ext cx="3048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5" name="AutoShape 297"/>
          <p:cNvCxnSpPr>
            <a:cxnSpLocks noChangeShapeType="1"/>
            <a:stCxn id="99548" idx="4"/>
            <a:endCxn id="99554" idx="2"/>
          </p:cNvCxnSpPr>
          <p:nvPr/>
        </p:nvCxnSpPr>
        <p:spPr bwMode="auto">
          <a:xfrm rot="16200000" flipH="1">
            <a:off x="4686300" y="2476500"/>
            <a:ext cx="228600" cy="3048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6" name="AutoShape 298"/>
          <p:cNvCxnSpPr>
            <a:cxnSpLocks noChangeShapeType="1"/>
            <a:stCxn id="99544" idx="4"/>
            <a:endCxn id="99555" idx="2"/>
          </p:cNvCxnSpPr>
          <p:nvPr/>
        </p:nvCxnSpPr>
        <p:spPr bwMode="auto">
          <a:xfrm rot="16200000" flipH="1">
            <a:off x="4495800" y="2362200"/>
            <a:ext cx="457200" cy="762000"/>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7" name="AutoShape 299"/>
          <p:cNvCxnSpPr>
            <a:cxnSpLocks noChangeShapeType="1"/>
            <a:stCxn id="99546" idx="5"/>
            <a:endCxn id="99556" idx="2"/>
          </p:cNvCxnSpPr>
          <p:nvPr/>
        </p:nvCxnSpPr>
        <p:spPr bwMode="auto">
          <a:xfrm rot="16200000" flipH="1">
            <a:off x="4321176" y="2263776"/>
            <a:ext cx="708025" cy="1165225"/>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28" name="AutoShape 300"/>
          <p:cNvCxnSpPr>
            <a:cxnSpLocks noChangeShapeType="1"/>
            <a:stCxn id="99547" idx="5"/>
            <a:endCxn id="99557" idx="2"/>
          </p:cNvCxnSpPr>
          <p:nvPr/>
        </p:nvCxnSpPr>
        <p:spPr bwMode="auto">
          <a:xfrm rot="16200000" flipH="1">
            <a:off x="4130676" y="2149476"/>
            <a:ext cx="936625" cy="1622425"/>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30" name="AutoShape 302"/>
          <p:cNvCxnSpPr>
            <a:cxnSpLocks noChangeShapeType="1"/>
            <a:stCxn id="99549" idx="6"/>
            <a:endCxn id="99545" idx="3"/>
          </p:cNvCxnSpPr>
          <p:nvPr/>
        </p:nvCxnSpPr>
        <p:spPr bwMode="auto">
          <a:xfrm flipV="1">
            <a:off x="3124201" y="2492376"/>
            <a:ext cx="250825" cy="250825"/>
          </a:xfrm>
          <a:prstGeom prst="curvedConnector2">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633" name="AutoShape 305"/>
          <p:cNvCxnSpPr>
            <a:cxnSpLocks noChangeShapeType="1"/>
            <a:stCxn id="99553" idx="6"/>
            <a:endCxn id="99558" idx="2"/>
          </p:cNvCxnSpPr>
          <p:nvPr/>
        </p:nvCxnSpPr>
        <p:spPr bwMode="auto">
          <a:xfrm>
            <a:off x="2514600" y="3657600"/>
            <a:ext cx="3048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702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52" name="Oval 44"/>
          <p:cNvSpPr>
            <a:spLocks noChangeArrowheads="1"/>
          </p:cNvSpPr>
          <p:nvPr/>
        </p:nvSpPr>
        <p:spPr bwMode="auto">
          <a:xfrm>
            <a:off x="3581400" y="1524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4</a:t>
            </a:r>
          </a:p>
        </p:txBody>
      </p:sp>
      <p:sp>
        <p:nvSpPr>
          <p:cNvPr id="145453" name="Oval 45"/>
          <p:cNvSpPr>
            <a:spLocks noChangeArrowheads="1"/>
          </p:cNvSpPr>
          <p:nvPr/>
        </p:nvSpPr>
        <p:spPr bwMode="auto">
          <a:xfrm>
            <a:off x="2667000" y="1524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a:t>
            </a:r>
          </a:p>
        </p:txBody>
      </p:sp>
      <p:sp>
        <p:nvSpPr>
          <p:cNvPr id="145454" name="Oval 46"/>
          <p:cNvSpPr>
            <a:spLocks noChangeArrowheads="1"/>
          </p:cNvSpPr>
          <p:nvPr/>
        </p:nvSpPr>
        <p:spPr bwMode="auto">
          <a:xfrm>
            <a:off x="3276600" y="1524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3</a:t>
            </a:r>
          </a:p>
        </p:txBody>
      </p:sp>
      <p:sp>
        <p:nvSpPr>
          <p:cNvPr id="145455" name="Oval 47"/>
          <p:cNvSpPr>
            <a:spLocks noChangeArrowheads="1"/>
          </p:cNvSpPr>
          <p:nvPr/>
        </p:nvSpPr>
        <p:spPr bwMode="auto">
          <a:xfrm>
            <a:off x="2971800" y="1524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2</a:t>
            </a:r>
          </a:p>
        </p:txBody>
      </p:sp>
      <p:sp>
        <p:nvSpPr>
          <p:cNvPr id="145456" name="Oval 48"/>
          <p:cNvSpPr>
            <a:spLocks noChangeArrowheads="1"/>
          </p:cNvSpPr>
          <p:nvPr/>
        </p:nvSpPr>
        <p:spPr bwMode="auto">
          <a:xfrm>
            <a:off x="3886200" y="1524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5</a:t>
            </a:r>
          </a:p>
        </p:txBody>
      </p:sp>
      <p:sp>
        <p:nvSpPr>
          <p:cNvPr id="145457" name="Oval 49"/>
          <p:cNvSpPr>
            <a:spLocks noChangeArrowheads="1"/>
          </p:cNvSpPr>
          <p:nvPr/>
        </p:nvSpPr>
        <p:spPr bwMode="auto">
          <a:xfrm>
            <a:off x="2286000" y="1828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6</a:t>
            </a:r>
          </a:p>
        </p:txBody>
      </p:sp>
      <p:sp>
        <p:nvSpPr>
          <p:cNvPr id="145458" name="Oval 50"/>
          <p:cNvSpPr>
            <a:spLocks noChangeArrowheads="1"/>
          </p:cNvSpPr>
          <p:nvPr/>
        </p:nvSpPr>
        <p:spPr bwMode="auto">
          <a:xfrm>
            <a:off x="2133600" y="2057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7</a:t>
            </a:r>
          </a:p>
        </p:txBody>
      </p:sp>
      <p:sp>
        <p:nvSpPr>
          <p:cNvPr id="145459" name="Oval 51"/>
          <p:cNvSpPr>
            <a:spLocks noChangeArrowheads="1"/>
          </p:cNvSpPr>
          <p:nvPr/>
        </p:nvSpPr>
        <p:spPr bwMode="auto">
          <a:xfrm>
            <a:off x="1981200" y="2286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8</a:t>
            </a:r>
          </a:p>
        </p:txBody>
      </p:sp>
      <p:sp>
        <p:nvSpPr>
          <p:cNvPr id="145460" name="Oval 52"/>
          <p:cNvSpPr>
            <a:spLocks noChangeArrowheads="1"/>
          </p:cNvSpPr>
          <p:nvPr/>
        </p:nvSpPr>
        <p:spPr bwMode="auto">
          <a:xfrm>
            <a:off x="1828800" y="2514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9</a:t>
            </a:r>
          </a:p>
        </p:txBody>
      </p:sp>
      <p:sp>
        <p:nvSpPr>
          <p:cNvPr id="145461" name="Oval 53"/>
          <p:cNvSpPr>
            <a:spLocks noChangeArrowheads="1"/>
          </p:cNvSpPr>
          <p:nvPr/>
        </p:nvSpPr>
        <p:spPr bwMode="auto">
          <a:xfrm>
            <a:off x="1676400" y="2743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10</a:t>
            </a:r>
          </a:p>
        </p:txBody>
      </p:sp>
      <p:sp>
        <p:nvSpPr>
          <p:cNvPr id="145462" name="Oval 54"/>
          <p:cNvSpPr>
            <a:spLocks noChangeArrowheads="1"/>
          </p:cNvSpPr>
          <p:nvPr/>
        </p:nvSpPr>
        <p:spPr bwMode="auto">
          <a:xfrm>
            <a:off x="4267200" y="1828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11</a:t>
            </a:r>
          </a:p>
        </p:txBody>
      </p:sp>
      <p:sp>
        <p:nvSpPr>
          <p:cNvPr id="145463" name="Oval 55"/>
          <p:cNvSpPr>
            <a:spLocks noChangeArrowheads="1"/>
          </p:cNvSpPr>
          <p:nvPr/>
        </p:nvSpPr>
        <p:spPr bwMode="auto">
          <a:xfrm>
            <a:off x="4419600" y="2057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12</a:t>
            </a:r>
          </a:p>
        </p:txBody>
      </p:sp>
      <p:sp>
        <p:nvSpPr>
          <p:cNvPr id="145464" name="Oval 56"/>
          <p:cNvSpPr>
            <a:spLocks noChangeArrowheads="1"/>
          </p:cNvSpPr>
          <p:nvPr/>
        </p:nvSpPr>
        <p:spPr bwMode="auto">
          <a:xfrm>
            <a:off x="4572000" y="2286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13</a:t>
            </a:r>
          </a:p>
        </p:txBody>
      </p:sp>
      <p:sp>
        <p:nvSpPr>
          <p:cNvPr id="145465" name="Oval 57"/>
          <p:cNvSpPr>
            <a:spLocks noChangeArrowheads="1"/>
          </p:cNvSpPr>
          <p:nvPr/>
        </p:nvSpPr>
        <p:spPr bwMode="auto">
          <a:xfrm>
            <a:off x="4724400" y="2514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14</a:t>
            </a:r>
          </a:p>
        </p:txBody>
      </p:sp>
      <p:sp>
        <p:nvSpPr>
          <p:cNvPr id="145466" name="Oval 58"/>
          <p:cNvSpPr>
            <a:spLocks noChangeArrowheads="1"/>
          </p:cNvSpPr>
          <p:nvPr/>
        </p:nvSpPr>
        <p:spPr bwMode="auto">
          <a:xfrm>
            <a:off x="4876800" y="2743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15</a:t>
            </a:r>
          </a:p>
        </p:txBody>
      </p:sp>
      <p:cxnSp>
        <p:nvCxnSpPr>
          <p:cNvPr id="145467" name="AutoShape 59"/>
          <p:cNvCxnSpPr>
            <a:cxnSpLocks noChangeShapeType="1"/>
            <a:stCxn id="145461" idx="6"/>
            <a:endCxn id="145466" idx="2"/>
          </p:cNvCxnSpPr>
          <p:nvPr/>
        </p:nvCxnSpPr>
        <p:spPr bwMode="auto">
          <a:xfrm>
            <a:off x="1981200" y="2857500"/>
            <a:ext cx="2895600"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68" name="AutoShape 60"/>
          <p:cNvCxnSpPr>
            <a:cxnSpLocks noChangeShapeType="1"/>
            <a:stCxn id="145460" idx="6"/>
            <a:endCxn id="145465" idx="2"/>
          </p:cNvCxnSpPr>
          <p:nvPr/>
        </p:nvCxnSpPr>
        <p:spPr bwMode="auto">
          <a:xfrm>
            <a:off x="2133600" y="2628900"/>
            <a:ext cx="2590800"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69" name="AutoShape 61"/>
          <p:cNvCxnSpPr>
            <a:cxnSpLocks noChangeShapeType="1"/>
            <a:stCxn id="145459" idx="6"/>
            <a:endCxn id="145464" idx="2"/>
          </p:cNvCxnSpPr>
          <p:nvPr/>
        </p:nvCxnSpPr>
        <p:spPr bwMode="auto">
          <a:xfrm>
            <a:off x="2286000" y="2400300"/>
            <a:ext cx="2286000"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70" name="AutoShape 62"/>
          <p:cNvCxnSpPr>
            <a:cxnSpLocks noChangeShapeType="1"/>
            <a:stCxn id="145457" idx="6"/>
            <a:endCxn id="145453" idx="4"/>
          </p:cNvCxnSpPr>
          <p:nvPr/>
        </p:nvCxnSpPr>
        <p:spPr bwMode="auto">
          <a:xfrm flipV="1">
            <a:off x="2590800" y="1752600"/>
            <a:ext cx="228600" cy="190500"/>
          </a:xfrm>
          <a:prstGeom prst="curvedConnector2">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71" name="AutoShape 63"/>
          <p:cNvCxnSpPr>
            <a:cxnSpLocks noChangeShapeType="1"/>
            <a:stCxn id="145458" idx="6"/>
            <a:endCxn id="145455" idx="4"/>
          </p:cNvCxnSpPr>
          <p:nvPr/>
        </p:nvCxnSpPr>
        <p:spPr bwMode="auto">
          <a:xfrm flipV="1">
            <a:off x="2438400" y="1752600"/>
            <a:ext cx="685800" cy="419100"/>
          </a:xfrm>
          <a:prstGeom prst="curvedConnector2">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72" name="AutoShape 64"/>
          <p:cNvCxnSpPr>
            <a:cxnSpLocks noChangeShapeType="1"/>
            <a:stCxn id="145462" idx="2"/>
            <a:endCxn id="145456" idx="4"/>
          </p:cNvCxnSpPr>
          <p:nvPr/>
        </p:nvCxnSpPr>
        <p:spPr bwMode="auto">
          <a:xfrm rot="10800000">
            <a:off x="4038600" y="1752600"/>
            <a:ext cx="228600" cy="190500"/>
          </a:xfrm>
          <a:prstGeom prst="curvedConnector2">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473" name="AutoShape 65"/>
          <p:cNvCxnSpPr>
            <a:cxnSpLocks noChangeShapeType="1"/>
            <a:stCxn id="145463" idx="2"/>
            <a:endCxn id="145452" idx="4"/>
          </p:cNvCxnSpPr>
          <p:nvPr/>
        </p:nvCxnSpPr>
        <p:spPr bwMode="auto">
          <a:xfrm rot="10800000">
            <a:off x="3733800" y="1752600"/>
            <a:ext cx="685800" cy="419100"/>
          </a:xfrm>
          <a:prstGeom prst="curvedConnector2">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474" name="Text Box 66"/>
          <p:cNvSpPr txBox="1">
            <a:spLocks noChangeArrowheads="1"/>
          </p:cNvSpPr>
          <p:nvPr/>
        </p:nvSpPr>
        <p:spPr bwMode="auto">
          <a:xfrm>
            <a:off x="4098925" y="262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45539" name="Oval 131"/>
          <p:cNvSpPr>
            <a:spLocks noChangeArrowheads="1"/>
          </p:cNvSpPr>
          <p:nvPr/>
        </p:nvSpPr>
        <p:spPr bwMode="auto">
          <a:xfrm>
            <a:off x="8610600" y="1447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3</a:t>
            </a:r>
          </a:p>
        </p:txBody>
      </p:sp>
      <p:sp>
        <p:nvSpPr>
          <p:cNvPr id="145540" name="Oval 132"/>
          <p:cNvSpPr>
            <a:spLocks noChangeArrowheads="1"/>
          </p:cNvSpPr>
          <p:nvPr/>
        </p:nvSpPr>
        <p:spPr bwMode="auto">
          <a:xfrm>
            <a:off x="7696200" y="1447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5</a:t>
            </a:r>
          </a:p>
        </p:txBody>
      </p:sp>
      <p:sp>
        <p:nvSpPr>
          <p:cNvPr id="145541" name="Oval 133"/>
          <p:cNvSpPr>
            <a:spLocks noChangeArrowheads="1"/>
          </p:cNvSpPr>
          <p:nvPr/>
        </p:nvSpPr>
        <p:spPr bwMode="auto">
          <a:xfrm>
            <a:off x="8305800" y="1447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2</a:t>
            </a:r>
          </a:p>
        </p:txBody>
      </p:sp>
      <p:sp>
        <p:nvSpPr>
          <p:cNvPr id="145542" name="Oval 134"/>
          <p:cNvSpPr>
            <a:spLocks noChangeArrowheads="1"/>
          </p:cNvSpPr>
          <p:nvPr/>
        </p:nvSpPr>
        <p:spPr bwMode="auto">
          <a:xfrm>
            <a:off x="8001000" y="1447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a:t>
            </a:r>
          </a:p>
        </p:txBody>
      </p:sp>
      <p:sp>
        <p:nvSpPr>
          <p:cNvPr id="145543" name="Oval 135"/>
          <p:cNvSpPr>
            <a:spLocks noChangeArrowheads="1"/>
          </p:cNvSpPr>
          <p:nvPr/>
        </p:nvSpPr>
        <p:spPr bwMode="auto">
          <a:xfrm>
            <a:off x="8915400" y="1447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4</a:t>
            </a:r>
          </a:p>
        </p:txBody>
      </p:sp>
      <p:sp>
        <p:nvSpPr>
          <p:cNvPr id="145544" name="Oval 136"/>
          <p:cNvSpPr>
            <a:spLocks noChangeArrowheads="1"/>
          </p:cNvSpPr>
          <p:nvPr/>
        </p:nvSpPr>
        <p:spPr bwMode="auto">
          <a:xfrm>
            <a:off x="7315200" y="1752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7</a:t>
            </a:r>
          </a:p>
        </p:txBody>
      </p:sp>
      <p:sp>
        <p:nvSpPr>
          <p:cNvPr id="145545" name="Oval 137"/>
          <p:cNvSpPr>
            <a:spLocks noChangeArrowheads="1"/>
          </p:cNvSpPr>
          <p:nvPr/>
        </p:nvSpPr>
        <p:spPr bwMode="auto">
          <a:xfrm>
            <a:off x="7162800" y="1981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8</a:t>
            </a:r>
          </a:p>
        </p:txBody>
      </p:sp>
      <p:sp>
        <p:nvSpPr>
          <p:cNvPr id="145546" name="Oval 138"/>
          <p:cNvSpPr>
            <a:spLocks noChangeArrowheads="1"/>
          </p:cNvSpPr>
          <p:nvPr/>
        </p:nvSpPr>
        <p:spPr bwMode="auto">
          <a:xfrm>
            <a:off x="7010400" y="2209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9</a:t>
            </a:r>
          </a:p>
        </p:txBody>
      </p:sp>
      <p:sp>
        <p:nvSpPr>
          <p:cNvPr id="145547" name="Oval 139"/>
          <p:cNvSpPr>
            <a:spLocks noChangeArrowheads="1"/>
          </p:cNvSpPr>
          <p:nvPr/>
        </p:nvSpPr>
        <p:spPr bwMode="auto">
          <a:xfrm>
            <a:off x="6858000" y="2438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10</a:t>
            </a:r>
          </a:p>
        </p:txBody>
      </p:sp>
      <p:sp>
        <p:nvSpPr>
          <p:cNvPr id="145548" name="Oval 140"/>
          <p:cNvSpPr>
            <a:spLocks noChangeArrowheads="1"/>
          </p:cNvSpPr>
          <p:nvPr/>
        </p:nvSpPr>
        <p:spPr bwMode="auto">
          <a:xfrm>
            <a:off x="6705600" y="2667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6</a:t>
            </a:r>
          </a:p>
        </p:txBody>
      </p:sp>
      <p:sp>
        <p:nvSpPr>
          <p:cNvPr id="145549" name="Oval 141"/>
          <p:cNvSpPr>
            <a:spLocks noChangeArrowheads="1"/>
          </p:cNvSpPr>
          <p:nvPr/>
        </p:nvSpPr>
        <p:spPr bwMode="auto">
          <a:xfrm>
            <a:off x="9296400" y="1752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15</a:t>
            </a:r>
          </a:p>
        </p:txBody>
      </p:sp>
      <p:sp>
        <p:nvSpPr>
          <p:cNvPr id="145550" name="Oval 142"/>
          <p:cNvSpPr>
            <a:spLocks noChangeArrowheads="1"/>
          </p:cNvSpPr>
          <p:nvPr/>
        </p:nvSpPr>
        <p:spPr bwMode="auto">
          <a:xfrm>
            <a:off x="9448800" y="1981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11</a:t>
            </a:r>
          </a:p>
        </p:txBody>
      </p:sp>
      <p:sp>
        <p:nvSpPr>
          <p:cNvPr id="145551" name="Oval 143"/>
          <p:cNvSpPr>
            <a:spLocks noChangeArrowheads="1"/>
          </p:cNvSpPr>
          <p:nvPr/>
        </p:nvSpPr>
        <p:spPr bwMode="auto">
          <a:xfrm>
            <a:off x="9601200" y="2209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12</a:t>
            </a:r>
          </a:p>
        </p:txBody>
      </p:sp>
      <p:sp>
        <p:nvSpPr>
          <p:cNvPr id="145552" name="Oval 144"/>
          <p:cNvSpPr>
            <a:spLocks noChangeArrowheads="1"/>
          </p:cNvSpPr>
          <p:nvPr/>
        </p:nvSpPr>
        <p:spPr bwMode="auto">
          <a:xfrm>
            <a:off x="9753600" y="2438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13</a:t>
            </a:r>
          </a:p>
        </p:txBody>
      </p:sp>
      <p:sp>
        <p:nvSpPr>
          <p:cNvPr id="145553" name="Oval 145"/>
          <p:cNvSpPr>
            <a:spLocks noChangeArrowheads="1"/>
          </p:cNvSpPr>
          <p:nvPr/>
        </p:nvSpPr>
        <p:spPr bwMode="auto">
          <a:xfrm>
            <a:off x="9906000" y="2667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14</a:t>
            </a:r>
          </a:p>
        </p:txBody>
      </p:sp>
      <p:cxnSp>
        <p:nvCxnSpPr>
          <p:cNvPr id="145554" name="AutoShape 146"/>
          <p:cNvCxnSpPr>
            <a:cxnSpLocks noChangeShapeType="1"/>
            <a:stCxn id="145548" idx="6"/>
            <a:endCxn id="145553" idx="2"/>
          </p:cNvCxnSpPr>
          <p:nvPr/>
        </p:nvCxnSpPr>
        <p:spPr bwMode="auto">
          <a:xfrm>
            <a:off x="7010400" y="2781300"/>
            <a:ext cx="2895600" cy="0"/>
          </a:xfrm>
          <a:prstGeom prst="straightConnector1">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55" name="AutoShape 147"/>
          <p:cNvCxnSpPr>
            <a:cxnSpLocks noChangeShapeType="1"/>
            <a:stCxn id="145547" idx="6"/>
            <a:endCxn id="145552" idx="2"/>
          </p:cNvCxnSpPr>
          <p:nvPr/>
        </p:nvCxnSpPr>
        <p:spPr bwMode="auto">
          <a:xfrm>
            <a:off x="7162800" y="2552700"/>
            <a:ext cx="2590800" cy="0"/>
          </a:xfrm>
          <a:prstGeom prst="straightConnector1">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56" name="AutoShape 148"/>
          <p:cNvCxnSpPr>
            <a:cxnSpLocks noChangeShapeType="1"/>
            <a:stCxn id="145546" idx="6"/>
            <a:endCxn id="145551" idx="2"/>
          </p:cNvCxnSpPr>
          <p:nvPr/>
        </p:nvCxnSpPr>
        <p:spPr bwMode="auto">
          <a:xfrm>
            <a:off x="7315200" y="2324100"/>
            <a:ext cx="2286000" cy="0"/>
          </a:xfrm>
          <a:prstGeom prst="straightConnector1">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57" name="AutoShape 149"/>
          <p:cNvCxnSpPr>
            <a:cxnSpLocks noChangeShapeType="1"/>
            <a:stCxn id="145544" idx="6"/>
            <a:endCxn id="145540" idx="4"/>
          </p:cNvCxnSpPr>
          <p:nvPr/>
        </p:nvCxnSpPr>
        <p:spPr bwMode="auto">
          <a:xfrm flipV="1">
            <a:off x="7620000" y="1676400"/>
            <a:ext cx="228600" cy="190500"/>
          </a:xfrm>
          <a:prstGeom prst="curvedConnector2">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58" name="AutoShape 150"/>
          <p:cNvCxnSpPr>
            <a:cxnSpLocks noChangeShapeType="1"/>
            <a:stCxn id="145545" idx="6"/>
            <a:endCxn id="145542" idx="4"/>
          </p:cNvCxnSpPr>
          <p:nvPr/>
        </p:nvCxnSpPr>
        <p:spPr bwMode="auto">
          <a:xfrm flipV="1">
            <a:off x="7467600" y="1676400"/>
            <a:ext cx="685800" cy="419100"/>
          </a:xfrm>
          <a:prstGeom prst="curvedConnector2">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59" name="AutoShape 151"/>
          <p:cNvCxnSpPr>
            <a:cxnSpLocks noChangeShapeType="1"/>
            <a:stCxn id="145549" idx="2"/>
            <a:endCxn id="145543" idx="4"/>
          </p:cNvCxnSpPr>
          <p:nvPr/>
        </p:nvCxnSpPr>
        <p:spPr bwMode="auto">
          <a:xfrm rot="10800000">
            <a:off x="9067800" y="1676400"/>
            <a:ext cx="228600" cy="190500"/>
          </a:xfrm>
          <a:prstGeom prst="curvedConnector2">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60" name="AutoShape 152"/>
          <p:cNvCxnSpPr>
            <a:cxnSpLocks noChangeShapeType="1"/>
            <a:stCxn id="145550" idx="2"/>
            <a:endCxn id="145539" idx="4"/>
          </p:cNvCxnSpPr>
          <p:nvPr/>
        </p:nvCxnSpPr>
        <p:spPr bwMode="auto">
          <a:xfrm rot="10800000">
            <a:off x="8763000" y="1676400"/>
            <a:ext cx="685800" cy="419100"/>
          </a:xfrm>
          <a:prstGeom prst="curvedConnector2">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563" name="Line 155"/>
          <p:cNvSpPr>
            <a:spLocks noChangeShapeType="1"/>
          </p:cNvSpPr>
          <p:nvPr/>
        </p:nvSpPr>
        <p:spPr bwMode="auto">
          <a:xfrm>
            <a:off x="2819400" y="1371600"/>
            <a:ext cx="1143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567" name="Line 159"/>
          <p:cNvSpPr>
            <a:spLocks noChangeShapeType="1"/>
          </p:cNvSpPr>
          <p:nvPr/>
        </p:nvSpPr>
        <p:spPr bwMode="auto">
          <a:xfrm flipV="1">
            <a:off x="1524000" y="1828800"/>
            <a:ext cx="6096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568" name="Line 160"/>
          <p:cNvSpPr>
            <a:spLocks noChangeShapeType="1"/>
          </p:cNvSpPr>
          <p:nvPr/>
        </p:nvSpPr>
        <p:spPr bwMode="auto">
          <a:xfrm>
            <a:off x="7848600" y="1295400"/>
            <a:ext cx="1143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569" name="Line 161"/>
          <p:cNvSpPr>
            <a:spLocks noChangeShapeType="1"/>
          </p:cNvSpPr>
          <p:nvPr/>
        </p:nvSpPr>
        <p:spPr bwMode="auto">
          <a:xfrm flipV="1">
            <a:off x="6553200" y="1828800"/>
            <a:ext cx="6096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570" name="Oval 162"/>
          <p:cNvSpPr>
            <a:spLocks noChangeArrowheads="1"/>
          </p:cNvSpPr>
          <p:nvPr/>
        </p:nvSpPr>
        <p:spPr bwMode="auto">
          <a:xfrm>
            <a:off x="36576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2</a:t>
            </a:r>
          </a:p>
        </p:txBody>
      </p:sp>
      <p:sp>
        <p:nvSpPr>
          <p:cNvPr id="145571" name="Oval 163"/>
          <p:cNvSpPr>
            <a:spLocks noChangeArrowheads="1"/>
          </p:cNvSpPr>
          <p:nvPr/>
        </p:nvSpPr>
        <p:spPr bwMode="auto">
          <a:xfrm>
            <a:off x="27432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4</a:t>
            </a:r>
          </a:p>
        </p:txBody>
      </p:sp>
      <p:sp>
        <p:nvSpPr>
          <p:cNvPr id="145572" name="Oval 164"/>
          <p:cNvSpPr>
            <a:spLocks noChangeArrowheads="1"/>
          </p:cNvSpPr>
          <p:nvPr/>
        </p:nvSpPr>
        <p:spPr bwMode="auto">
          <a:xfrm>
            <a:off x="33528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a:t>
            </a:r>
          </a:p>
        </p:txBody>
      </p:sp>
      <p:sp>
        <p:nvSpPr>
          <p:cNvPr id="145573" name="Oval 165"/>
          <p:cNvSpPr>
            <a:spLocks noChangeArrowheads="1"/>
          </p:cNvSpPr>
          <p:nvPr/>
        </p:nvSpPr>
        <p:spPr bwMode="auto">
          <a:xfrm>
            <a:off x="30480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5</a:t>
            </a:r>
          </a:p>
        </p:txBody>
      </p:sp>
      <p:sp>
        <p:nvSpPr>
          <p:cNvPr id="145574" name="Oval 166"/>
          <p:cNvSpPr>
            <a:spLocks noChangeArrowheads="1"/>
          </p:cNvSpPr>
          <p:nvPr/>
        </p:nvSpPr>
        <p:spPr bwMode="auto">
          <a:xfrm>
            <a:off x="39624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3</a:t>
            </a:r>
          </a:p>
        </p:txBody>
      </p:sp>
      <p:sp>
        <p:nvSpPr>
          <p:cNvPr id="145575" name="Oval 167"/>
          <p:cNvSpPr>
            <a:spLocks noChangeArrowheads="1"/>
          </p:cNvSpPr>
          <p:nvPr/>
        </p:nvSpPr>
        <p:spPr bwMode="auto">
          <a:xfrm>
            <a:off x="2362200" y="4114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8</a:t>
            </a:r>
          </a:p>
        </p:txBody>
      </p:sp>
      <p:sp>
        <p:nvSpPr>
          <p:cNvPr id="145576" name="Oval 168"/>
          <p:cNvSpPr>
            <a:spLocks noChangeArrowheads="1"/>
          </p:cNvSpPr>
          <p:nvPr/>
        </p:nvSpPr>
        <p:spPr bwMode="auto">
          <a:xfrm>
            <a:off x="2209800" y="4343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9</a:t>
            </a:r>
          </a:p>
        </p:txBody>
      </p:sp>
      <p:sp>
        <p:nvSpPr>
          <p:cNvPr id="145577" name="Oval 169"/>
          <p:cNvSpPr>
            <a:spLocks noChangeArrowheads="1"/>
          </p:cNvSpPr>
          <p:nvPr/>
        </p:nvSpPr>
        <p:spPr bwMode="auto">
          <a:xfrm>
            <a:off x="2057400" y="4572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10</a:t>
            </a:r>
          </a:p>
        </p:txBody>
      </p:sp>
      <p:sp>
        <p:nvSpPr>
          <p:cNvPr id="145578" name="Oval 170"/>
          <p:cNvSpPr>
            <a:spLocks noChangeArrowheads="1"/>
          </p:cNvSpPr>
          <p:nvPr/>
        </p:nvSpPr>
        <p:spPr bwMode="auto">
          <a:xfrm>
            <a:off x="1905000" y="4800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6</a:t>
            </a:r>
          </a:p>
        </p:txBody>
      </p:sp>
      <p:sp>
        <p:nvSpPr>
          <p:cNvPr id="145579" name="Oval 171"/>
          <p:cNvSpPr>
            <a:spLocks noChangeArrowheads="1"/>
          </p:cNvSpPr>
          <p:nvPr/>
        </p:nvSpPr>
        <p:spPr bwMode="auto">
          <a:xfrm>
            <a:off x="1752600" y="5029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7</a:t>
            </a:r>
          </a:p>
        </p:txBody>
      </p:sp>
      <p:sp>
        <p:nvSpPr>
          <p:cNvPr id="145580" name="Oval 172"/>
          <p:cNvSpPr>
            <a:spLocks noChangeArrowheads="1"/>
          </p:cNvSpPr>
          <p:nvPr/>
        </p:nvSpPr>
        <p:spPr bwMode="auto">
          <a:xfrm>
            <a:off x="4343400" y="4114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14</a:t>
            </a:r>
          </a:p>
        </p:txBody>
      </p:sp>
      <p:sp>
        <p:nvSpPr>
          <p:cNvPr id="145581" name="Oval 173"/>
          <p:cNvSpPr>
            <a:spLocks noChangeArrowheads="1"/>
          </p:cNvSpPr>
          <p:nvPr/>
        </p:nvSpPr>
        <p:spPr bwMode="auto">
          <a:xfrm>
            <a:off x="4495800" y="4343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15</a:t>
            </a:r>
          </a:p>
        </p:txBody>
      </p:sp>
      <p:sp>
        <p:nvSpPr>
          <p:cNvPr id="145582" name="Oval 174"/>
          <p:cNvSpPr>
            <a:spLocks noChangeArrowheads="1"/>
          </p:cNvSpPr>
          <p:nvPr/>
        </p:nvSpPr>
        <p:spPr bwMode="auto">
          <a:xfrm>
            <a:off x="4648200" y="4572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11</a:t>
            </a:r>
          </a:p>
        </p:txBody>
      </p:sp>
      <p:sp>
        <p:nvSpPr>
          <p:cNvPr id="145583" name="Oval 175"/>
          <p:cNvSpPr>
            <a:spLocks noChangeArrowheads="1"/>
          </p:cNvSpPr>
          <p:nvPr/>
        </p:nvSpPr>
        <p:spPr bwMode="auto">
          <a:xfrm>
            <a:off x="4800600" y="4800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12</a:t>
            </a:r>
          </a:p>
        </p:txBody>
      </p:sp>
      <p:sp>
        <p:nvSpPr>
          <p:cNvPr id="145584" name="Oval 176"/>
          <p:cNvSpPr>
            <a:spLocks noChangeArrowheads="1"/>
          </p:cNvSpPr>
          <p:nvPr/>
        </p:nvSpPr>
        <p:spPr bwMode="auto">
          <a:xfrm>
            <a:off x="4953000" y="5029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13</a:t>
            </a:r>
          </a:p>
        </p:txBody>
      </p:sp>
      <p:cxnSp>
        <p:nvCxnSpPr>
          <p:cNvPr id="145585" name="AutoShape 177"/>
          <p:cNvCxnSpPr>
            <a:cxnSpLocks noChangeShapeType="1"/>
            <a:stCxn id="145579" idx="6"/>
            <a:endCxn id="145584" idx="2"/>
          </p:cNvCxnSpPr>
          <p:nvPr/>
        </p:nvCxnSpPr>
        <p:spPr bwMode="auto">
          <a:xfrm>
            <a:off x="2057400" y="5143500"/>
            <a:ext cx="2895600" cy="0"/>
          </a:xfrm>
          <a:prstGeom prst="straightConnector1">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86" name="AutoShape 178"/>
          <p:cNvCxnSpPr>
            <a:cxnSpLocks noChangeShapeType="1"/>
            <a:stCxn id="145578" idx="6"/>
            <a:endCxn id="145583" idx="2"/>
          </p:cNvCxnSpPr>
          <p:nvPr/>
        </p:nvCxnSpPr>
        <p:spPr bwMode="auto">
          <a:xfrm>
            <a:off x="2209800" y="4914900"/>
            <a:ext cx="2590800" cy="0"/>
          </a:xfrm>
          <a:prstGeom prst="straightConnector1">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87" name="AutoShape 179"/>
          <p:cNvCxnSpPr>
            <a:cxnSpLocks noChangeShapeType="1"/>
            <a:stCxn id="145577" idx="6"/>
            <a:endCxn id="145582" idx="2"/>
          </p:cNvCxnSpPr>
          <p:nvPr/>
        </p:nvCxnSpPr>
        <p:spPr bwMode="auto">
          <a:xfrm>
            <a:off x="2362200" y="4686300"/>
            <a:ext cx="2286000" cy="0"/>
          </a:xfrm>
          <a:prstGeom prst="straightConnector1">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88" name="AutoShape 180"/>
          <p:cNvCxnSpPr>
            <a:cxnSpLocks noChangeShapeType="1"/>
            <a:stCxn id="145575" idx="6"/>
            <a:endCxn id="145571" idx="4"/>
          </p:cNvCxnSpPr>
          <p:nvPr/>
        </p:nvCxnSpPr>
        <p:spPr bwMode="auto">
          <a:xfrm flipV="1">
            <a:off x="2667000" y="4038600"/>
            <a:ext cx="228600" cy="190500"/>
          </a:xfrm>
          <a:prstGeom prst="curvedConnector2">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89" name="AutoShape 181"/>
          <p:cNvCxnSpPr>
            <a:cxnSpLocks noChangeShapeType="1"/>
            <a:stCxn id="145576" idx="6"/>
            <a:endCxn id="145573" idx="4"/>
          </p:cNvCxnSpPr>
          <p:nvPr/>
        </p:nvCxnSpPr>
        <p:spPr bwMode="auto">
          <a:xfrm flipV="1">
            <a:off x="2514600" y="4038600"/>
            <a:ext cx="685800" cy="419100"/>
          </a:xfrm>
          <a:prstGeom prst="curvedConnector2">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90" name="AutoShape 182"/>
          <p:cNvCxnSpPr>
            <a:cxnSpLocks noChangeShapeType="1"/>
            <a:stCxn id="145580" idx="2"/>
            <a:endCxn id="145574" idx="4"/>
          </p:cNvCxnSpPr>
          <p:nvPr/>
        </p:nvCxnSpPr>
        <p:spPr bwMode="auto">
          <a:xfrm rot="10800000">
            <a:off x="4114800" y="4038600"/>
            <a:ext cx="228600" cy="190500"/>
          </a:xfrm>
          <a:prstGeom prst="curvedConnector2">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591" name="AutoShape 183"/>
          <p:cNvCxnSpPr>
            <a:cxnSpLocks noChangeShapeType="1"/>
            <a:stCxn id="145581" idx="2"/>
            <a:endCxn id="145570" idx="4"/>
          </p:cNvCxnSpPr>
          <p:nvPr/>
        </p:nvCxnSpPr>
        <p:spPr bwMode="auto">
          <a:xfrm rot="10800000">
            <a:off x="3810000" y="4038600"/>
            <a:ext cx="685800" cy="419100"/>
          </a:xfrm>
          <a:prstGeom prst="curvedConnector2">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592" name="Oval 184"/>
          <p:cNvSpPr>
            <a:spLocks noChangeArrowheads="1"/>
          </p:cNvSpPr>
          <p:nvPr/>
        </p:nvSpPr>
        <p:spPr bwMode="auto">
          <a:xfrm>
            <a:off x="86106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a:t>
            </a:r>
          </a:p>
        </p:txBody>
      </p:sp>
      <p:sp>
        <p:nvSpPr>
          <p:cNvPr id="145593" name="Oval 185"/>
          <p:cNvSpPr>
            <a:spLocks noChangeArrowheads="1"/>
          </p:cNvSpPr>
          <p:nvPr/>
        </p:nvSpPr>
        <p:spPr bwMode="auto">
          <a:xfrm>
            <a:off x="76962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3</a:t>
            </a:r>
          </a:p>
        </p:txBody>
      </p:sp>
      <p:sp>
        <p:nvSpPr>
          <p:cNvPr id="145594" name="Oval 186"/>
          <p:cNvSpPr>
            <a:spLocks noChangeArrowheads="1"/>
          </p:cNvSpPr>
          <p:nvPr/>
        </p:nvSpPr>
        <p:spPr bwMode="auto">
          <a:xfrm>
            <a:off x="83058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5</a:t>
            </a:r>
          </a:p>
        </p:txBody>
      </p:sp>
      <p:sp>
        <p:nvSpPr>
          <p:cNvPr id="145595" name="Oval 187"/>
          <p:cNvSpPr>
            <a:spLocks noChangeArrowheads="1"/>
          </p:cNvSpPr>
          <p:nvPr/>
        </p:nvSpPr>
        <p:spPr bwMode="auto">
          <a:xfrm>
            <a:off x="80010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4</a:t>
            </a:r>
          </a:p>
        </p:txBody>
      </p:sp>
      <p:sp>
        <p:nvSpPr>
          <p:cNvPr id="145596" name="Oval 188"/>
          <p:cNvSpPr>
            <a:spLocks noChangeArrowheads="1"/>
          </p:cNvSpPr>
          <p:nvPr/>
        </p:nvSpPr>
        <p:spPr bwMode="auto">
          <a:xfrm>
            <a:off x="8915400" y="3810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2</a:t>
            </a:r>
          </a:p>
        </p:txBody>
      </p:sp>
      <p:sp>
        <p:nvSpPr>
          <p:cNvPr id="145597" name="Oval 189"/>
          <p:cNvSpPr>
            <a:spLocks noChangeArrowheads="1"/>
          </p:cNvSpPr>
          <p:nvPr/>
        </p:nvSpPr>
        <p:spPr bwMode="auto">
          <a:xfrm>
            <a:off x="7315200" y="4114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9</a:t>
            </a:r>
          </a:p>
        </p:txBody>
      </p:sp>
      <p:sp>
        <p:nvSpPr>
          <p:cNvPr id="145598" name="Oval 190"/>
          <p:cNvSpPr>
            <a:spLocks noChangeArrowheads="1"/>
          </p:cNvSpPr>
          <p:nvPr/>
        </p:nvSpPr>
        <p:spPr bwMode="auto">
          <a:xfrm>
            <a:off x="7162800" y="4343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10</a:t>
            </a:r>
          </a:p>
        </p:txBody>
      </p:sp>
      <p:sp>
        <p:nvSpPr>
          <p:cNvPr id="145599" name="Oval 191"/>
          <p:cNvSpPr>
            <a:spLocks noChangeArrowheads="1"/>
          </p:cNvSpPr>
          <p:nvPr/>
        </p:nvSpPr>
        <p:spPr bwMode="auto">
          <a:xfrm>
            <a:off x="7010400" y="4572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6</a:t>
            </a:r>
          </a:p>
        </p:txBody>
      </p:sp>
      <p:sp>
        <p:nvSpPr>
          <p:cNvPr id="145600" name="Oval 192"/>
          <p:cNvSpPr>
            <a:spLocks noChangeArrowheads="1"/>
          </p:cNvSpPr>
          <p:nvPr/>
        </p:nvSpPr>
        <p:spPr bwMode="auto">
          <a:xfrm>
            <a:off x="6858000" y="4800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7</a:t>
            </a:r>
          </a:p>
        </p:txBody>
      </p:sp>
      <p:sp>
        <p:nvSpPr>
          <p:cNvPr id="145601" name="Oval 193"/>
          <p:cNvSpPr>
            <a:spLocks noChangeArrowheads="1"/>
          </p:cNvSpPr>
          <p:nvPr/>
        </p:nvSpPr>
        <p:spPr bwMode="auto">
          <a:xfrm>
            <a:off x="6705600" y="5029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8</a:t>
            </a:r>
          </a:p>
        </p:txBody>
      </p:sp>
      <p:sp>
        <p:nvSpPr>
          <p:cNvPr id="145602" name="Oval 194"/>
          <p:cNvSpPr>
            <a:spLocks noChangeArrowheads="1"/>
          </p:cNvSpPr>
          <p:nvPr/>
        </p:nvSpPr>
        <p:spPr bwMode="auto">
          <a:xfrm>
            <a:off x="9296400" y="41148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13</a:t>
            </a:r>
          </a:p>
        </p:txBody>
      </p:sp>
      <p:sp>
        <p:nvSpPr>
          <p:cNvPr id="145603" name="Oval 195"/>
          <p:cNvSpPr>
            <a:spLocks noChangeArrowheads="1"/>
          </p:cNvSpPr>
          <p:nvPr/>
        </p:nvSpPr>
        <p:spPr bwMode="auto">
          <a:xfrm>
            <a:off x="9448800" y="43434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14</a:t>
            </a:r>
          </a:p>
        </p:txBody>
      </p:sp>
      <p:sp>
        <p:nvSpPr>
          <p:cNvPr id="145604" name="Oval 196"/>
          <p:cNvSpPr>
            <a:spLocks noChangeArrowheads="1"/>
          </p:cNvSpPr>
          <p:nvPr/>
        </p:nvSpPr>
        <p:spPr bwMode="auto">
          <a:xfrm>
            <a:off x="9601200" y="45720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15</a:t>
            </a:r>
          </a:p>
        </p:txBody>
      </p:sp>
      <p:sp>
        <p:nvSpPr>
          <p:cNvPr id="145605" name="Oval 197"/>
          <p:cNvSpPr>
            <a:spLocks noChangeArrowheads="1"/>
          </p:cNvSpPr>
          <p:nvPr/>
        </p:nvSpPr>
        <p:spPr bwMode="auto">
          <a:xfrm>
            <a:off x="9753600" y="48006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11</a:t>
            </a:r>
          </a:p>
        </p:txBody>
      </p:sp>
      <p:sp>
        <p:nvSpPr>
          <p:cNvPr id="145606" name="Oval 198"/>
          <p:cNvSpPr>
            <a:spLocks noChangeArrowheads="1"/>
          </p:cNvSpPr>
          <p:nvPr/>
        </p:nvSpPr>
        <p:spPr bwMode="auto">
          <a:xfrm>
            <a:off x="9906000" y="5029200"/>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t>12</a:t>
            </a:r>
          </a:p>
        </p:txBody>
      </p:sp>
      <p:cxnSp>
        <p:nvCxnSpPr>
          <p:cNvPr id="145607" name="AutoShape 199"/>
          <p:cNvCxnSpPr>
            <a:cxnSpLocks noChangeShapeType="1"/>
            <a:stCxn id="145601" idx="6"/>
            <a:endCxn id="145606" idx="2"/>
          </p:cNvCxnSpPr>
          <p:nvPr/>
        </p:nvCxnSpPr>
        <p:spPr bwMode="auto">
          <a:xfrm>
            <a:off x="7010400" y="5143500"/>
            <a:ext cx="2895600" cy="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08" name="AutoShape 200"/>
          <p:cNvCxnSpPr>
            <a:cxnSpLocks noChangeShapeType="1"/>
            <a:stCxn id="145600" idx="6"/>
            <a:endCxn id="145605" idx="2"/>
          </p:cNvCxnSpPr>
          <p:nvPr/>
        </p:nvCxnSpPr>
        <p:spPr bwMode="auto">
          <a:xfrm>
            <a:off x="7162800" y="4914900"/>
            <a:ext cx="2590800" cy="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09" name="AutoShape 201"/>
          <p:cNvCxnSpPr>
            <a:cxnSpLocks noChangeShapeType="1"/>
            <a:stCxn id="145599" idx="6"/>
            <a:endCxn id="145604" idx="2"/>
          </p:cNvCxnSpPr>
          <p:nvPr/>
        </p:nvCxnSpPr>
        <p:spPr bwMode="auto">
          <a:xfrm>
            <a:off x="7315200" y="4686300"/>
            <a:ext cx="2286000" cy="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10" name="AutoShape 202"/>
          <p:cNvCxnSpPr>
            <a:cxnSpLocks noChangeShapeType="1"/>
            <a:stCxn id="145597" idx="6"/>
            <a:endCxn id="145593" idx="4"/>
          </p:cNvCxnSpPr>
          <p:nvPr/>
        </p:nvCxnSpPr>
        <p:spPr bwMode="auto">
          <a:xfrm flipV="1">
            <a:off x="7620000" y="4038600"/>
            <a:ext cx="228600" cy="190500"/>
          </a:xfrm>
          <a:prstGeom prst="curvedConnector2">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11" name="AutoShape 203"/>
          <p:cNvCxnSpPr>
            <a:cxnSpLocks noChangeShapeType="1"/>
            <a:stCxn id="145598" idx="6"/>
            <a:endCxn id="145595" idx="4"/>
          </p:cNvCxnSpPr>
          <p:nvPr/>
        </p:nvCxnSpPr>
        <p:spPr bwMode="auto">
          <a:xfrm flipV="1">
            <a:off x="7467600" y="4038600"/>
            <a:ext cx="685800" cy="419100"/>
          </a:xfrm>
          <a:prstGeom prst="curvedConnector2">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12" name="AutoShape 204"/>
          <p:cNvCxnSpPr>
            <a:cxnSpLocks noChangeShapeType="1"/>
            <a:stCxn id="145602" idx="2"/>
            <a:endCxn id="145596" idx="4"/>
          </p:cNvCxnSpPr>
          <p:nvPr/>
        </p:nvCxnSpPr>
        <p:spPr bwMode="auto">
          <a:xfrm rot="10800000">
            <a:off x="9067800" y="4038600"/>
            <a:ext cx="228600" cy="190500"/>
          </a:xfrm>
          <a:prstGeom prst="curvedConnector2">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13" name="AutoShape 205"/>
          <p:cNvCxnSpPr>
            <a:cxnSpLocks noChangeShapeType="1"/>
            <a:stCxn id="145603" idx="2"/>
            <a:endCxn id="145592" idx="4"/>
          </p:cNvCxnSpPr>
          <p:nvPr/>
        </p:nvCxnSpPr>
        <p:spPr bwMode="auto">
          <a:xfrm rot="10800000">
            <a:off x="8763000" y="4038600"/>
            <a:ext cx="685800" cy="419100"/>
          </a:xfrm>
          <a:prstGeom prst="curvedConnector2">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614" name="Line 206"/>
          <p:cNvSpPr>
            <a:spLocks noChangeShapeType="1"/>
          </p:cNvSpPr>
          <p:nvPr/>
        </p:nvSpPr>
        <p:spPr bwMode="auto">
          <a:xfrm flipV="1">
            <a:off x="1676400" y="4114800"/>
            <a:ext cx="5334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15" name="Line 207"/>
          <p:cNvSpPr>
            <a:spLocks noChangeShapeType="1"/>
          </p:cNvSpPr>
          <p:nvPr/>
        </p:nvSpPr>
        <p:spPr bwMode="auto">
          <a:xfrm>
            <a:off x="2895600" y="3657600"/>
            <a:ext cx="1219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25" name="Line 217"/>
          <p:cNvSpPr>
            <a:spLocks noChangeShapeType="1"/>
          </p:cNvSpPr>
          <p:nvPr/>
        </p:nvSpPr>
        <p:spPr bwMode="auto">
          <a:xfrm>
            <a:off x="7848600" y="3733800"/>
            <a:ext cx="1219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26" name="Line 218"/>
          <p:cNvSpPr>
            <a:spLocks noChangeShapeType="1"/>
          </p:cNvSpPr>
          <p:nvPr/>
        </p:nvSpPr>
        <p:spPr bwMode="auto">
          <a:xfrm flipV="1">
            <a:off x="6553200" y="4114800"/>
            <a:ext cx="6096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27" name="Line 219"/>
          <p:cNvSpPr>
            <a:spLocks noChangeShapeType="1"/>
          </p:cNvSpPr>
          <p:nvPr/>
        </p:nvSpPr>
        <p:spPr bwMode="auto">
          <a:xfrm>
            <a:off x="4724400" y="1828800"/>
            <a:ext cx="68580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28" name="Line 220"/>
          <p:cNvSpPr>
            <a:spLocks noChangeShapeType="1"/>
          </p:cNvSpPr>
          <p:nvPr/>
        </p:nvSpPr>
        <p:spPr bwMode="auto">
          <a:xfrm>
            <a:off x="9677400" y="1676400"/>
            <a:ext cx="68580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29" name="Line 221"/>
          <p:cNvSpPr>
            <a:spLocks noChangeShapeType="1"/>
          </p:cNvSpPr>
          <p:nvPr/>
        </p:nvSpPr>
        <p:spPr bwMode="auto">
          <a:xfrm>
            <a:off x="4724400" y="4114800"/>
            <a:ext cx="6096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30" name="Line 222"/>
          <p:cNvSpPr>
            <a:spLocks noChangeShapeType="1"/>
          </p:cNvSpPr>
          <p:nvPr/>
        </p:nvSpPr>
        <p:spPr bwMode="auto">
          <a:xfrm>
            <a:off x="9677400" y="4114800"/>
            <a:ext cx="685800" cy="990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33" name="Text Box 225"/>
          <p:cNvSpPr txBox="1">
            <a:spLocks noChangeArrowheads="1"/>
          </p:cNvSpPr>
          <p:nvPr/>
        </p:nvSpPr>
        <p:spPr bwMode="auto">
          <a:xfrm>
            <a:off x="7848601" y="685801"/>
            <a:ext cx="1158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45637" name="Text Box 229"/>
          <p:cNvSpPr txBox="1">
            <a:spLocks noChangeArrowheads="1"/>
          </p:cNvSpPr>
          <p:nvPr/>
        </p:nvSpPr>
        <p:spPr bwMode="auto">
          <a:xfrm>
            <a:off x="4572000" y="228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dirty="0">
                <a:solidFill>
                  <a:schemeClr val="tx2"/>
                </a:solidFill>
              </a:rPr>
              <a:t>Conference </a:t>
            </a:r>
            <a:r>
              <a:rPr lang="en-US" altLang="en-US" sz="2400" b="1" u="sng" dirty="0" smtClean="0">
                <a:solidFill>
                  <a:schemeClr val="tx2"/>
                </a:solidFill>
              </a:rPr>
              <a:t>Games:</a:t>
            </a:r>
            <a:endParaRPr lang="en-US" altLang="en-US" sz="2400" b="1" u="sng" dirty="0">
              <a:solidFill>
                <a:schemeClr val="tx2"/>
              </a:solidFill>
            </a:endParaRPr>
          </a:p>
        </p:txBody>
      </p:sp>
      <p:cxnSp>
        <p:nvCxnSpPr>
          <p:cNvPr id="145638" name="AutoShape 230"/>
          <p:cNvCxnSpPr>
            <a:cxnSpLocks noChangeShapeType="1"/>
            <a:stCxn id="145453" idx="0"/>
            <a:endCxn id="145455" idx="0"/>
          </p:cNvCxnSpPr>
          <p:nvPr/>
        </p:nvCxnSpPr>
        <p:spPr bwMode="auto">
          <a:xfrm rot="5400000" flipV="1">
            <a:off x="2971006" y="1372394"/>
            <a:ext cx="1588" cy="304800"/>
          </a:xfrm>
          <a:prstGeom prst="curvedConnector3">
            <a:avLst>
              <a:gd name="adj1" fmla="val -14400000"/>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39" name="AutoShape 231"/>
          <p:cNvCxnSpPr>
            <a:cxnSpLocks noChangeShapeType="1"/>
            <a:stCxn id="145455" idx="0"/>
            <a:endCxn id="145454" idx="0"/>
          </p:cNvCxnSpPr>
          <p:nvPr/>
        </p:nvCxnSpPr>
        <p:spPr bwMode="auto">
          <a:xfrm rot="5400000" flipV="1">
            <a:off x="3275806" y="1372394"/>
            <a:ext cx="1588" cy="304800"/>
          </a:xfrm>
          <a:prstGeom prst="curvedConnector3">
            <a:avLst>
              <a:gd name="adj1" fmla="val -14400000"/>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40" name="AutoShape 232"/>
          <p:cNvCxnSpPr>
            <a:cxnSpLocks noChangeShapeType="1"/>
            <a:stCxn id="145454" idx="0"/>
            <a:endCxn id="145452" idx="0"/>
          </p:cNvCxnSpPr>
          <p:nvPr/>
        </p:nvCxnSpPr>
        <p:spPr bwMode="auto">
          <a:xfrm rot="5400000" flipV="1">
            <a:off x="3580606" y="1372394"/>
            <a:ext cx="1588" cy="304800"/>
          </a:xfrm>
          <a:prstGeom prst="curvedConnector3">
            <a:avLst>
              <a:gd name="adj1" fmla="val -14400000"/>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41" name="AutoShape 233"/>
          <p:cNvCxnSpPr>
            <a:cxnSpLocks noChangeShapeType="1"/>
            <a:stCxn id="145452" idx="0"/>
            <a:endCxn id="145456" idx="0"/>
          </p:cNvCxnSpPr>
          <p:nvPr/>
        </p:nvCxnSpPr>
        <p:spPr bwMode="auto">
          <a:xfrm rot="5400000" flipV="1">
            <a:off x="3885406" y="1372394"/>
            <a:ext cx="1588" cy="304800"/>
          </a:xfrm>
          <a:prstGeom prst="curvedConnector3">
            <a:avLst>
              <a:gd name="adj1" fmla="val -14400000"/>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642" name="AutoShape 234"/>
          <p:cNvCxnSpPr>
            <a:cxnSpLocks noChangeShapeType="1"/>
            <a:stCxn id="145456" idx="4"/>
            <a:endCxn id="145453" idx="4"/>
          </p:cNvCxnSpPr>
          <p:nvPr/>
        </p:nvCxnSpPr>
        <p:spPr bwMode="auto">
          <a:xfrm rot="5400000">
            <a:off x="3428206" y="1143794"/>
            <a:ext cx="1588" cy="1219200"/>
          </a:xfrm>
          <a:prstGeom prst="curvedConnector3">
            <a:avLst>
              <a:gd name="adj1" fmla="val 14400000"/>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190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graph theory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Graph theory has nothing in </a:t>
            </a:r>
            <a:r>
              <a:rPr lang="en-US" dirty="0" smtClean="0"/>
              <a:t>common with </a:t>
            </a:r>
            <a:r>
              <a:rPr lang="en-US" dirty="0"/>
              <a:t>graphs of functions</a:t>
            </a:r>
            <a:r>
              <a:rPr lang="en-US" dirty="0" smtClean="0"/>
              <a:t>.</a:t>
            </a:r>
          </a:p>
          <a:p>
            <a:pPr>
              <a:buFont typeface="Courier New" panose="02070309020205020404" pitchFamily="49" charset="0"/>
              <a:buChar char="o"/>
            </a:pPr>
            <a:r>
              <a:rPr lang="en-US" dirty="0" smtClean="0"/>
              <a:t> A </a:t>
            </a:r>
            <a:r>
              <a:rPr lang="en-US" dirty="0"/>
              <a:t>graph consists of a set of points, </a:t>
            </a:r>
            <a:r>
              <a:rPr lang="en-US" dirty="0" smtClean="0"/>
              <a:t>called vertices </a:t>
            </a:r>
            <a:r>
              <a:rPr lang="en-US" dirty="0"/>
              <a:t>(singular form vertex), and a set of lines, called edges. Each </a:t>
            </a:r>
            <a:r>
              <a:rPr lang="en-US" dirty="0" smtClean="0"/>
              <a:t>edge joins </a:t>
            </a:r>
            <a:r>
              <a:rPr lang="en-US" dirty="0"/>
              <a:t>two vertices</a:t>
            </a:r>
            <a:r>
              <a:rPr lang="en-US" dirty="0" smtClean="0"/>
              <a:t>.</a:t>
            </a:r>
          </a:p>
          <a:p>
            <a:pPr>
              <a:buFont typeface="Courier New" panose="02070309020205020404" pitchFamily="49" charset="0"/>
              <a:buChar char="o"/>
            </a:pPr>
            <a:r>
              <a:rPr lang="en-US" dirty="0" smtClean="0"/>
              <a:t> Scheduling </a:t>
            </a:r>
            <a:r>
              <a:rPr lang="en-US" dirty="0"/>
              <a:t>sports schedules using graph theory, helps athletic directors, managers, and executives create schedules that are fair and work best for their athletes and coaches.</a:t>
            </a: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p:txBody>
      </p:sp>
      <p:pic>
        <p:nvPicPr>
          <p:cNvPr id="4" name="Picture 3"/>
          <p:cNvPicPr>
            <a:picLocks noChangeAspect="1"/>
          </p:cNvPicPr>
          <p:nvPr/>
        </p:nvPicPr>
        <p:blipFill>
          <a:blip r:embed="rId2"/>
          <a:stretch>
            <a:fillRect/>
          </a:stretch>
        </p:blipFill>
        <p:spPr>
          <a:xfrm>
            <a:off x="3730491" y="4358688"/>
            <a:ext cx="4307346" cy="2151840"/>
          </a:xfrm>
          <a:prstGeom prst="rect">
            <a:avLst/>
          </a:prstGeom>
        </p:spPr>
      </p:pic>
    </p:spTree>
    <p:extLst>
      <p:ext uri="{BB962C8B-B14F-4D97-AF65-F5344CB8AC3E}">
        <p14:creationId xmlns:p14="http://schemas.microsoft.com/office/powerpoint/2010/main" val="27653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277814"/>
            <a:ext cx="8229600" cy="865187"/>
          </a:xfrm>
        </p:spPr>
        <p:txBody>
          <a:bodyPr/>
          <a:lstStyle/>
          <a:p>
            <a:pPr algn="ctr"/>
            <a:r>
              <a:rPr lang="en-US" altLang="en-US"/>
              <a:t>Scheduling League Days</a:t>
            </a:r>
          </a:p>
        </p:txBody>
      </p:sp>
      <p:grpSp>
        <p:nvGrpSpPr>
          <p:cNvPr id="114692" name="Group 4"/>
          <p:cNvGrpSpPr>
            <a:grpSpLocks noChangeAspect="1"/>
          </p:cNvGrpSpPr>
          <p:nvPr/>
        </p:nvGrpSpPr>
        <p:grpSpPr bwMode="auto">
          <a:xfrm>
            <a:off x="1524000" y="1524000"/>
            <a:ext cx="9144000" cy="457200"/>
            <a:chOff x="449" y="2134"/>
            <a:chExt cx="9135" cy="491"/>
          </a:xfrm>
        </p:grpSpPr>
        <p:sp>
          <p:nvSpPr>
            <p:cNvPr id="114693" name="AutoShape 5"/>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694" name="Oval 6"/>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14695" name="Oval 7"/>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14696" name="Oval 8"/>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14697" name="Oval 9"/>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14698" name="Oval 10"/>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14699" name="Oval 11"/>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14700" name="Oval 12"/>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14701" name="Oval 13"/>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14702" name="Oval 14"/>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14703" name="Oval 15"/>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14704" name="Oval 16"/>
            <p:cNvSpPr>
              <a:spLocks noChangeArrowheads="1"/>
            </p:cNvSpPr>
            <p:nvPr/>
          </p:nvSpPr>
          <p:spPr bwMode="auto">
            <a:xfrm>
              <a:off x="456" y="2154"/>
              <a:ext cx="450" cy="462"/>
            </a:xfrm>
            <a:prstGeom prst="ellipse">
              <a:avLst/>
            </a:prstGeom>
            <a:solidFill>
              <a:srgbClr val="FFFFFF"/>
            </a:solidFill>
            <a:ln w="9525">
              <a:solidFill>
                <a:srgbClr val="000000"/>
              </a:solidFill>
              <a:round/>
              <a:headEnd/>
              <a:tailEnd/>
            </a:ln>
          </p:spPr>
          <p:txBody>
            <a:bodyPr/>
            <a:lstStyle/>
            <a:p>
              <a:r>
                <a:rPr lang="en-US" altLang="en-US" b="1"/>
                <a:t>1</a:t>
              </a:r>
            </a:p>
          </p:txBody>
        </p:sp>
        <p:sp>
          <p:nvSpPr>
            <p:cNvPr id="114705" name="Oval 17"/>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14706" name="Oval 18"/>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14707" name="Oval 19"/>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14708" name="Oval 20"/>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14709" name="Group 21"/>
          <p:cNvGrpSpPr>
            <a:grpSpLocks noChangeAspect="1"/>
          </p:cNvGrpSpPr>
          <p:nvPr/>
        </p:nvGrpSpPr>
        <p:grpSpPr bwMode="auto">
          <a:xfrm>
            <a:off x="1524000" y="2971800"/>
            <a:ext cx="9144000" cy="520700"/>
            <a:chOff x="449" y="2134"/>
            <a:chExt cx="9135" cy="491"/>
          </a:xfrm>
        </p:grpSpPr>
        <p:sp>
          <p:nvSpPr>
            <p:cNvPr id="114710" name="AutoShape 22"/>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711" name="Oval 23"/>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14712" name="Oval 24"/>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14713" name="Oval 25"/>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14714" name="Oval 26"/>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14715" name="Oval 27"/>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14716" name="Oval 28"/>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14717" name="Oval 29"/>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14718" name="Oval 30"/>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14719" name="Oval 31"/>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14720" name="Oval 32"/>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14721" name="Oval 33"/>
            <p:cNvSpPr>
              <a:spLocks noChangeArrowheads="1"/>
            </p:cNvSpPr>
            <p:nvPr/>
          </p:nvSpPr>
          <p:spPr bwMode="auto">
            <a:xfrm>
              <a:off x="456" y="2154"/>
              <a:ext cx="450" cy="462"/>
            </a:xfrm>
            <a:prstGeom prst="ellipse">
              <a:avLst/>
            </a:prstGeom>
            <a:solidFill>
              <a:srgbClr val="FFFFFF"/>
            </a:solidFill>
            <a:ln w="19050">
              <a:solidFill>
                <a:srgbClr val="000000"/>
              </a:solidFill>
              <a:round/>
              <a:headEnd/>
              <a:tailEnd/>
            </a:ln>
          </p:spPr>
          <p:txBody>
            <a:bodyPr/>
            <a:lstStyle/>
            <a:p>
              <a:r>
                <a:rPr lang="en-US" altLang="en-US" b="1"/>
                <a:t>1</a:t>
              </a:r>
            </a:p>
          </p:txBody>
        </p:sp>
        <p:sp>
          <p:nvSpPr>
            <p:cNvPr id="114722" name="Oval 34"/>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14723" name="Oval 35"/>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14724" name="Oval 36"/>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14725" name="Oval 37"/>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sp>
        <p:nvSpPr>
          <p:cNvPr id="114794" name="Text Box 106"/>
          <p:cNvSpPr txBox="1">
            <a:spLocks noChangeArrowheads="1"/>
          </p:cNvSpPr>
          <p:nvPr/>
        </p:nvSpPr>
        <p:spPr bwMode="auto">
          <a:xfrm>
            <a:off x="1524000" y="1219201"/>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t>Day 5</a:t>
            </a:r>
            <a:endParaRPr lang="en-US" altLang="en-US" b="1" dirty="0"/>
          </a:p>
        </p:txBody>
      </p:sp>
      <p:cxnSp>
        <p:nvCxnSpPr>
          <p:cNvPr id="114796" name="AutoShape 108"/>
          <p:cNvCxnSpPr>
            <a:cxnSpLocks noChangeShapeType="1"/>
            <a:stCxn id="114713" idx="0"/>
            <a:endCxn id="114704" idx="4"/>
          </p:cNvCxnSpPr>
          <p:nvPr/>
        </p:nvCxnSpPr>
        <p:spPr bwMode="auto">
          <a:xfrm flipH="1" flipV="1">
            <a:off x="1755775" y="1973264"/>
            <a:ext cx="2497138"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97" name="AutoShape 109"/>
          <p:cNvCxnSpPr>
            <a:cxnSpLocks noChangeShapeType="1"/>
            <a:stCxn id="114714" idx="0"/>
            <a:endCxn id="114703" idx="4"/>
          </p:cNvCxnSpPr>
          <p:nvPr/>
        </p:nvCxnSpPr>
        <p:spPr bwMode="auto">
          <a:xfrm flipH="1" flipV="1">
            <a:off x="2381250"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98" name="AutoShape 110"/>
          <p:cNvCxnSpPr>
            <a:cxnSpLocks noChangeShapeType="1"/>
            <a:stCxn id="114715" idx="0"/>
            <a:endCxn id="114694" idx="4"/>
          </p:cNvCxnSpPr>
          <p:nvPr/>
        </p:nvCxnSpPr>
        <p:spPr bwMode="auto">
          <a:xfrm flipH="1" flipV="1">
            <a:off x="3005138"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99" name="AutoShape 111"/>
          <p:cNvCxnSpPr>
            <a:cxnSpLocks noChangeShapeType="1"/>
            <a:stCxn id="114716" idx="0"/>
            <a:endCxn id="114695" idx="4"/>
          </p:cNvCxnSpPr>
          <p:nvPr/>
        </p:nvCxnSpPr>
        <p:spPr bwMode="auto">
          <a:xfrm flipH="1" flipV="1">
            <a:off x="3629025"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0" name="AutoShape 112"/>
          <p:cNvCxnSpPr>
            <a:cxnSpLocks noChangeShapeType="1"/>
            <a:stCxn id="114717" idx="0"/>
            <a:endCxn id="114696" idx="4"/>
          </p:cNvCxnSpPr>
          <p:nvPr/>
        </p:nvCxnSpPr>
        <p:spPr bwMode="auto">
          <a:xfrm flipH="1" flipV="1">
            <a:off x="4252913"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1" name="AutoShape 113"/>
          <p:cNvCxnSpPr>
            <a:cxnSpLocks noChangeShapeType="1"/>
            <a:stCxn id="114718" idx="0"/>
            <a:endCxn id="114697" idx="4"/>
          </p:cNvCxnSpPr>
          <p:nvPr/>
        </p:nvCxnSpPr>
        <p:spPr bwMode="auto">
          <a:xfrm flipH="1" flipV="1">
            <a:off x="4876800"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2" name="AutoShape 114"/>
          <p:cNvCxnSpPr>
            <a:cxnSpLocks noChangeShapeType="1"/>
            <a:stCxn id="114719" idx="0"/>
            <a:endCxn id="114698" idx="4"/>
          </p:cNvCxnSpPr>
          <p:nvPr/>
        </p:nvCxnSpPr>
        <p:spPr bwMode="auto">
          <a:xfrm flipH="1" flipV="1">
            <a:off x="5500688" y="1974850"/>
            <a:ext cx="2495550" cy="1017588"/>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3" name="AutoShape 115"/>
          <p:cNvCxnSpPr>
            <a:cxnSpLocks noChangeShapeType="1"/>
            <a:stCxn id="114724" idx="0"/>
            <a:endCxn id="114699" idx="4"/>
          </p:cNvCxnSpPr>
          <p:nvPr/>
        </p:nvCxnSpPr>
        <p:spPr bwMode="auto">
          <a:xfrm flipH="1" flipV="1">
            <a:off x="6124575"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4" name="AutoShape 116"/>
          <p:cNvCxnSpPr>
            <a:cxnSpLocks noChangeShapeType="1"/>
            <a:stCxn id="114725" idx="0"/>
            <a:endCxn id="114700" idx="4"/>
          </p:cNvCxnSpPr>
          <p:nvPr/>
        </p:nvCxnSpPr>
        <p:spPr bwMode="auto">
          <a:xfrm flipH="1" flipV="1">
            <a:off x="6748463" y="1973264"/>
            <a:ext cx="2495550"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5" name="AutoShape 117"/>
          <p:cNvCxnSpPr>
            <a:cxnSpLocks noChangeShapeType="1"/>
            <a:stCxn id="114723" idx="0"/>
            <a:endCxn id="114701" idx="4"/>
          </p:cNvCxnSpPr>
          <p:nvPr/>
        </p:nvCxnSpPr>
        <p:spPr bwMode="auto">
          <a:xfrm flipH="1" flipV="1">
            <a:off x="7372350" y="1973264"/>
            <a:ext cx="2463800" cy="10064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6" name="AutoShape 118"/>
          <p:cNvCxnSpPr>
            <a:cxnSpLocks noChangeShapeType="1"/>
            <a:stCxn id="114722" idx="0"/>
            <a:endCxn id="114702" idx="4"/>
          </p:cNvCxnSpPr>
          <p:nvPr/>
        </p:nvCxnSpPr>
        <p:spPr bwMode="auto">
          <a:xfrm flipH="1" flipV="1">
            <a:off x="7996239" y="1973264"/>
            <a:ext cx="2439987" cy="10064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7" name="AutoShape 119"/>
          <p:cNvCxnSpPr>
            <a:cxnSpLocks noChangeShapeType="1"/>
            <a:stCxn id="114721" idx="0"/>
            <a:endCxn id="114707" idx="4"/>
          </p:cNvCxnSpPr>
          <p:nvPr/>
        </p:nvCxnSpPr>
        <p:spPr bwMode="auto">
          <a:xfrm flipV="1">
            <a:off x="1755775" y="1974851"/>
            <a:ext cx="6864350" cy="1008063"/>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8" name="AutoShape 120"/>
          <p:cNvCxnSpPr>
            <a:cxnSpLocks noChangeShapeType="1"/>
            <a:stCxn id="114720" idx="0"/>
            <a:endCxn id="114708" idx="4"/>
          </p:cNvCxnSpPr>
          <p:nvPr/>
        </p:nvCxnSpPr>
        <p:spPr bwMode="auto">
          <a:xfrm flipV="1">
            <a:off x="2381251" y="1973264"/>
            <a:ext cx="6862763" cy="1019175"/>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09" name="AutoShape 121"/>
          <p:cNvCxnSpPr>
            <a:cxnSpLocks noChangeShapeType="1"/>
            <a:stCxn id="114711" idx="0"/>
            <a:endCxn id="114706" idx="4"/>
          </p:cNvCxnSpPr>
          <p:nvPr/>
        </p:nvCxnSpPr>
        <p:spPr bwMode="auto">
          <a:xfrm flipV="1">
            <a:off x="3005138" y="1962150"/>
            <a:ext cx="6831012" cy="1030288"/>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10" name="AutoShape 122"/>
          <p:cNvCxnSpPr>
            <a:cxnSpLocks noChangeShapeType="1"/>
            <a:stCxn id="114712" idx="0"/>
            <a:endCxn id="114705" idx="4"/>
          </p:cNvCxnSpPr>
          <p:nvPr/>
        </p:nvCxnSpPr>
        <p:spPr bwMode="auto">
          <a:xfrm flipV="1">
            <a:off x="3629025" y="1962150"/>
            <a:ext cx="6807200" cy="1030288"/>
          </a:xfrm>
          <a:prstGeom prst="straightConnector1">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826" name="Group 138"/>
          <p:cNvGrpSpPr>
            <a:grpSpLocks noChangeAspect="1"/>
          </p:cNvGrpSpPr>
          <p:nvPr/>
        </p:nvGrpSpPr>
        <p:grpSpPr bwMode="auto">
          <a:xfrm>
            <a:off x="1524000" y="4191000"/>
            <a:ext cx="9144000" cy="457200"/>
            <a:chOff x="449" y="2134"/>
            <a:chExt cx="9135" cy="491"/>
          </a:xfrm>
        </p:grpSpPr>
        <p:sp>
          <p:nvSpPr>
            <p:cNvPr id="114827" name="AutoShape 139"/>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828" name="Oval 140"/>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14829" name="Oval 141"/>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14830" name="Oval 142"/>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14831" name="Oval 143"/>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14832" name="Oval 144"/>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14833" name="Oval 145"/>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14834" name="Oval 146"/>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14835" name="Oval 147"/>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14836" name="Oval 148"/>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14837" name="Oval 149"/>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14838" name="Oval 150"/>
            <p:cNvSpPr>
              <a:spLocks noChangeArrowheads="1"/>
            </p:cNvSpPr>
            <p:nvPr/>
          </p:nvSpPr>
          <p:spPr bwMode="auto">
            <a:xfrm>
              <a:off x="456" y="2154"/>
              <a:ext cx="450" cy="462"/>
            </a:xfrm>
            <a:prstGeom prst="ellipse">
              <a:avLst/>
            </a:prstGeom>
            <a:solidFill>
              <a:srgbClr val="FFFFFF"/>
            </a:solidFill>
            <a:ln w="9525">
              <a:solidFill>
                <a:srgbClr val="000000"/>
              </a:solidFill>
              <a:round/>
              <a:headEnd/>
              <a:tailEnd/>
            </a:ln>
          </p:spPr>
          <p:txBody>
            <a:bodyPr/>
            <a:lstStyle/>
            <a:p>
              <a:r>
                <a:rPr lang="en-US" altLang="en-US" b="1"/>
                <a:t>1</a:t>
              </a:r>
            </a:p>
          </p:txBody>
        </p:sp>
        <p:sp>
          <p:nvSpPr>
            <p:cNvPr id="114839" name="Oval 151"/>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14840" name="Oval 152"/>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14841" name="Oval 153"/>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14842" name="Oval 154"/>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14843" name="Group 155"/>
          <p:cNvGrpSpPr>
            <a:grpSpLocks noChangeAspect="1"/>
          </p:cNvGrpSpPr>
          <p:nvPr/>
        </p:nvGrpSpPr>
        <p:grpSpPr bwMode="auto">
          <a:xfrm>
            <a:off x="1524000" y="5638800"/>
            <a:ext cx="9144000" cy="520700"/>
            <a:chOff x="449" y="2134"/>
            <a:chExt cx="9135" cy="491"/>
          </a:xfrm>
        </p:grpSpPr>
        <p:sp>
          <p:nvSpPr>
            <p:cNvPr id="114844" name="AutoShape 156"/>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845" name="Oval 157"/>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14846" name="Oval 158"/>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14847" name="Oval 159"/>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14848" name="Oval 160"/>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14849" name="Oval 161"/>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14850" name="Oval 162"/>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14851" name="Oval 163"/>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14852" name="Oval 164"/>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14853" name="Oval 165"/>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14854" name="Oval 166"/>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14855" name="Oval 167"/>
            <p:cNvSpPr>
              <a:spLocks noChangeArrowheads="1"/>
            </p:cNvSpPr>
            <p:nvPr/>
          </p:nvSpPr>
          <p:spPr bwMode="auto">
            <a:xfrm>
              <a:off x="456" y="2154"/>
              <a:ext cx="450" cy="462"/>
            </a:xfrm>
            <a:prstGeom prst="ellipse">
              <a:avLst/>
            </a:prstGeom>
            <a:solidFill>
              <a:srgbClr val="FFFFFF"/>
            </a:solidFill>
            <a:ln w="19050">
              <a:solidFill>
                <a:srgbClr val="000000"/>
              </a:solidFill>
              <a:round/>
              <a:headEnd/>
              <a:tailEnd/>
            </a:ln>
          </p:spPr>
          <p:txBody>
            <a:bodyPr/>
            <a:lstStyle/>
            <a:p>
              <a:r>
                <a:rPr lang="en-US" altLang="en-US" b="1"/>
                <a:t>1</a:t>
              </a:r>
            </a:p>
          </p:txBody>
        </p:sp>
        <p:sp>
          <p:nvSpPr>
            <p:cNvPr id="114856" name="Oval 168"/>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14857" name="Oval 169"/>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14858" name="Oval 170"/>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14859" name="Oval 171"/>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sp>
        <p:nvSpPr>
          <p:cNvPr id="114860" name="Text Box 172"/>
          <p:cNvSpPr txBox="1">
            <a:spLocks noChangeArrowheads="1"/>
          </p:cNvSpPr>
          <p:nvPr/>
        </p:nvSpPr>
        <p:spPr bwMode="auto">
          <a:xfrm>
            <a:off x="1524000" y="3733801"/>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Day 6</a:t>
            </a:r>
            <a:r>
              <a:rPr lang="en-US" altLang="en-US"/>
              <a:t> </a:t>
            </a:r>
          </a:p>
        </p:txBody>
      </p:sp>
      <p:cxnSp>
        <p:nvCxnSpPr>
          <p:cNvPr id="114861" name="AutoShape 173"/>
          <p:cNvCxnSpPr>
            <a:cxnSpLocks noChangeShapeType="1"/>
            <a:stCxn id="114855" idx="0"/>
            <a:endCxn id="114836" idx="4"/>
          </p:cNvCxnSpPr>
          <p:nvPr/>
        </p:nvCxnSpPr>
        <p:spPr bwMode="auto">
          <a:xfrm flipV="1">
            <a:off x="1755776" y="4640263"/>
            <a:ext cx="6240463" cy="1009650"/>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2" name="AutoShape 174"/>
          <p:cNvCxnSpPr>
            <a:cxnSpLocks noChangeShapeType="1"/>
            <a:stCxn id="114854" idx="0"/>
            <a:endCxn id="114841" idx="4"/>
          </p:cNvCxnSpPr>
          <p:nvPr/>
        </p:nvCxnSpPr>
        <p:spPr bwMode="auto">
          <a:xfrm flipV="1">
            <a:off x="2381251" y="4641850"/>
            <a:ext cx="6238875" cy="1017588"/>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3" name="AutoShape 175"/>
          <p:cNvCxnSpPr>
            <a:cxnSpLocks noChangeShapeType="1"/>
            <a:stCxn id="114845" idx="0"/>
            <a:endCxn id="114842" idx="4"/>
          </p:cNvCxnSpPr>
          <p:nvPr/>
        </p:nvCxnSpPr>
        <p:spPr bwMode="auto">
          <a:xfrm flipV="1">
            <a:off x="3005139" y="4640264"/>
            <a:ext cx="6238875"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4" name="AutoShape 176"/>
          <p:cNvCxnSpPr>
            <a:cxnSpLocks noChangeShapeType="1"/>
            <a:stCxn id="114846" idx="0"/>
            <a:endCxn id="114840" idx="4"/>
          </p:cNvCxnSpPr>
          <p:nvPr/>
        </p:nvCxnSpPr>
        <p:spPr bwMode="auto">
          <a:xfrm flipV="1">
            <a:off x="3629026" y="4629150"/>
            <a:ext cx="6207125" cy="1030288"/>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5" name="AutoShape 177"/>
          <p:cNvCxnSpPr>
            <a:cxnSpLocks noChangeShapeType="1"/>
            <a:stCxn id="114847" idx="0"/>
            <a:endCxn id="114839" idx="4"/>
          </p:cNvCxnSpPr>
          <p:nvPr/>
        </p:nvCxnSpPr>
        <p:spPr bwMode="auto">
          <a:xfrm flipV="1">
            <a:off x="4252913" y="4629150"/>
            <a:ext cx="6183312" cy="1030288"/>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6" name="AutoShape 178"/>
          <p:cNvCxnSpPr>
            <a:cxnSpLocks noChangeShapeType="1"/>
            <a:stCxn id="114856" idx="0"/>
            <a:endCxn id="114835" idx="4"/>
          </p:cNvCxnSpPr>
          <p:nvPr/>
        </p:nvCxnSpPr>
        <p:spPr bwMode="auto">
          <a:xfrm flipH="1" flipV="1">
            <a:off x="7372351" y="4640264"/>
            <a:ext cx="3063875" cy="10064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7" name="AutoShape 179"/>
          <p:cNvCxnSpPr>
            <a:cxnSpLocks noChangeShapeType="1"/>
            <a:stCxn id="114857" idx="0"/>
            <a:endCxn id="114834" idx="4"/>
          </p:cNvCxnSpPr>
          <p:nvPr/>
        </p:nvCxnSpPr>
        <p:spPr bwMode="auto">
          <a:xfrm flipH="1" flipV="1">
            <a:off x="6748464" y="4640264"/>
            <a:ext cx="3087687" cy="10064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8" name="AutoShape 180"/>
          <p:cNvCxnSpPr>
            <a:cxnSpLocks noChangeShapeType="1"/>
            <a:stCxn id="114848" idx="0"/>
            <a:endCxn id="114838" idx="4"/>
          </p:cNvCxnSpPr>
          <p:nvPr/>
        </p:nvCxnSpPr>
        <p:spPr bwMode="auto">
          <a:xfrm flipH="1" flipV="1">
            <a:off x="1755776" y="4640264"/>
            <a:ext cx="3121025"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69" name="AutoShape 181"/>
          <p:cNvCxnSpPr>
            <a:cxnSpLocks noChangeShapeType="1"/>
            <a:stCxn id="114849" idx="0"/>
            <a:endCxn id="114837" idx="4"/>
          </p:cNvCxnSpPr>
          <p:nvPr/>
        </p:nvCxnSpPr>
        <p:spPr bwMode="auto">
          <a:xfrm flipH="1" flipV="1">
            <a:off x="2381250" y="4640264"/>
            <a:ext cx="3119438"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0" name="AutoShape 182"/>
          <p:cNvCxnSpPr>
            <a:cxnSpLocks noChangeShapeType="1"/>
            <a:stCxn id="114850" idx="0"/>
            <a:endCxn id="114828" idx="4"/>
          </p:cNvCxnSpPr>
          <p:nvPr/>
        </p:nvCxnSpPr>
        <p:spPr bwMode="auto">
          <a:xfrm flipH="1" flipV="1">
            <a:off x="3005139" y="4640264"/>
            <a:ext cx="3119437"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1" name="AutoShape 183"/>
          <p:cNvCxnSpPr>
            <a:cxnSpLocks noChangeShapeType="1"/>
            <a:stCxn id="114851" idx="0"/>
            <a:endCxn id="114829" idx="4"/>
          </p:cNvCxnSpPr>
          <p:nvPr/>
        </p:nvCxnSpPr>
        <p:spPr bwMode="auto">
          <a:xfrm flipH="1" flipV="1">
            <a:off x="3629025" y="4640264"/>
            <a:ext cx="3119438"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2" name="AutoShape 184"/>
          <p:cNvCxnSpPr>
            <a:cxnSpLocks noChangeShapeType="1"/>
            <a:stCxn id="114852" idx="0"/>
            <a:endCxn id="114830" idx="4"/>
          </p:cNvCxnSpPr>
          <p:nvPr/>
        </p:nvCxnSpPr>
        <p:spPr bwMode="auto">
          <a:xfrm flipH="1" flipV="1">
            <a:off x="4252914" y="4640264"/>
            <a:ext cx="3119437"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3" name="AutoShape 185"/>
          <p:cNvCxnSpPr>
            <a:cxnSpLocks noChangeShapeType="1"/>
            <a:stCxn id="114853" idx="0"/>
            <a:endCxn id="114831" idx="4"/>
          </p:cNvCxnSpPr>
          <p:nvPr/>
        </p:nvCxnSpPr>
        <p:spPr bwMode="auto">
          <a:xfrm flipH="1" flipV="1">
            <a:off x="4876800" y="4640264"/>
            <a:ext cx="3119438"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4" name="AutoShape 186"/>
          <p:cNvCxnSpPr>
            <a:cxnSpLocks noChangeShapeType="1"/>
            <a:stCxn id="114858" idx="0"/>
            <a:endCxn id="114832" idx="4"/>
          </p:cNvCxnSpPr>
          <p:nvPr/>
        </p:nvCxnSpPr>
        <p:spPr bwMode="auto">
          <a:xfrm flipH="1" flipV="1">
            <a:off x="5500689" y="4641850"/>
            <a:ext cx="3119437" cy="1017588"/>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875" name="AutoShape 187"/>
          <p:cNvCxnSpPr>
            <a:cxnSpLocks noChangeShapeType="1"/>
            <a:stCxn id="114859" idx="0"/>
            <a:endCxn id="114833" idx="4"/>
          </p:cNvCxnSpPr>
          <p:nvPr/>
        </p:nvCxnSpPr>
        <p:spPr bwMode="auto">
          <a:xfrm flipH="1" flipV="1">
            <a:off x="6124575" y="4640264"/>
            <a:ext cx="3119438" cy="1019175"/>
          </a:xfrm>
          <a:prstGeom prst="straightConnector1">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632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80" name="Group 4"/>
          <p:cNvGrpSpPr>
            <a:grpSpLocks noChangeAspect="1"/>
          </p:cNvGrpSpPr>
          <p:nvPr/>
        </p:nvGrpSpPr>
        <p:grpSpPr bwMode="auto">
          <a:xfrm>
            <a:off x="1524000" y="4889500"/>
            <a:ext cx="9144000" cy="457200"/>
            <a:chOff x="449" y="2134"/>
            <a:chExt cx="9135" cy="491"/>
          </a:xfrm>
        </p:grpSpPr>
        <p:sp>
          <p:nvSpPr>
            <p:cNvPr id="152581" name="AutoShape 5"/>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582" name="Oval 6"/>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583" name="Oval 7"/>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584" name="Oval 8"/>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585" name="Oval 9"/>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586" name="Oval 10"/>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587" name="Oval 11"/>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588" name="Oval 12"/>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589" name="Oval 13"/>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590" name="Oval 14"/>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591" name="Oval 15"/>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592" name="Oval 16"/>
            <p:cNvSpPr>
              <a:spLocks noChangeArrowheads="1"/>
            </p:cNvSpPr>
            <p:nvPr/>
          </p:nvSpPr>
          <p:spPr bwMode="auto">
            <a:xfrm>
              <a:off x="456" y="2154"/>
              <a:ext cx="450" cy="462"/>
            </a:xfrm>
            <a:prstGeom prst="ellipse">
              <a:avLst/>
            </a:prstGeom>
            <a:solidFill>
              <a:srgbClr val="FFFFFF"/>
            </a:solidFill>
            <a:ln w="9525">
              <a:solidFill>
                <a:srgbClr val="000000"/>
              </a:solidFill>
              <a:round/>
              <a:headEnd/>
              <a:tailEnd/>
            </a:ln>
          </p:spPr>
          <p:txBody>
            <a:bodyPr/>
            <a:lstStyle/>
            <a:p>
              <a:r>
                <a:rPr lang="en-US" altLang="en-US" b="1"/>
                <a:t>1</a:t>
              </a:r>
            </a:p>
          </p:txBody>
        </p:sp>
        <p:sp>
          <p:nvSpPr>
            <p:cNvPr id="152593" name="Oval 17"/>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594" name="Oval 18"/>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595" name="Oval 19"/>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596" name="Oval 20"/>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52597" name="Group 21"/>
          <p:cNvGrpSpPr>
            <a:grpSpLocks noChangeAspect="1"/>
          </p:cNvGrpSpPr>
          <p:nvPr/>
        </p:nvGrpSpPr>
        <p:grpSpPr bwMode="auto">
          <a:xfrm>
            <a:off x="1524000" y="6337300"/>
            <a:ext cx="9144000" cy="520700"/>
            <a:chOff x="449" y="2134"/>
            <a:chExt cx="9135" cy="491"/>
          </a:xfrm>
        </p:grpSpPr>
        <p:sp>
          <p:nvSpPr>
            <p:cNvPr id="152598" name="AutoShape 22"/>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599" name="Oval 23"/>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600" name="Oval 24"/>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601" name="Oval 25"/>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602" name="Oval 26"/>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603" name="Oval 27"/>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604" name="Oval 28"/>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605" name="Oval 29"/>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606" name="Oval 30"/>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607" name="Oval 31"/>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608" name="Oval 32"/>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609" name="Oval 33"/>
            <p:cNvSpPr>
              <a:spLocks noChangeArrowheads="1"/>
            </p:cNvSpPr>
            <p:nvPr/>
          </p:nvSpPr>
          <p:spPr bwMode="auto">
            <a:xfrm>
              <a:off x="456" y="2154"/>
              <a:ext cx="450" cy="462"/>
            </a:xfrm>
            <a:prstGeom prst="ellipse">
              <a:avLst/>
            </a:prstGeom>
            <a:solidFill>
              <a:srgbClr val="FFFFFF"/>
            </a:solidFill>
            <a:ln w="19050">
              <a:solidFill>
                <a:srgbClr val="000000"/>
              </a:solidFill>
              <a:round/>
              <a:headEnd/>
              <a:tailEnd/>
            </a:ln>
          </p:spPr>
          <p:txBody>
            <a:bodyPr/>
            <a:lstStyle/>
            <a:p>
              <a:r>
                <a:rPr lang="en-US" altLang="en-US" b="1"/>
                <a:t>1</a:t>
              </a:r>
            </a:p>
          </p:txBody>
        </p:sp>
        <p:sp>
          <p:nvSpPr>
            <p:cNvPr id="152610" name="Oval 34"/>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611" name="Oval 35"/>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612" name="Oval 36"/>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613" name="Oval 37"/>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cxnSp>
        <p:nvCxnSpPr>
          <p:cNvPr id="152614" name="AutoShape 38"/>
          <p:cNvCxnSpPr>
            <a:cxnSpLocks noChangeShapeType="1"/>
            <a:stCxn id="152610" idx="0"/>
            <a:endCxn id="152592" idx="4"/>
          </p:cNvCxnSpPr>
          <p:nvPr/>
        </p:nvCxnSpPr>
        <p:spPr bwMode="auto">
          <a:xfrm flipH="1" flipV="1">
            <a:off x="1755775" y="5338764"/>
            <a:ext cx="8680450" cy="10064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5" name="AutoShape 39"/>
          <p:cNvCxnSpPr>
            <a:cxnSpLocks noChangeShapeType="1"/>
            <a:stCxn id="152609" idx="0"/>
            <a:endCxn id="152591" idx="4"/>
          </p:cNvCxnSpPr>
          <p:nvPr/>
        </p:nvCxnSpPr>
        <p:spPr bwMode="auto">
          <a:xfrm flipV="1">
            <a:off x="1755776" y="5338763"/>
            <a:ext cx="625475" cy="1009650"/>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6" name="AutoShape 40"/>
          <p:cNvCxnSpPr>
            <a:cxnSpLocks noChangeShapeType="1"/>
            <a:stCxn id="152608" idx="0"/>
            <a:endCxn id="152582" idx="4"/>
          </p:cNvCxnSpPr>
          <p:nvPr/>
        </p:nvCxnSpPr>
        <p:spPr bwMode="auto">
          <a:xfrm flipV="1">
            <a:off x="2381250" y="5338764"/>
            <a:ext cx="623888"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7" name="AutoShape 41"/>
          <p:cNvCxnSpPr>
            <a:cxnSpLocks noChangeShapeType="1"/>
            <a:stCxn id="152599" idx="0"/>
            <a:endCxn id="152583" idx="4"/>
          </p:cNvCxnSpPr>
          <p:nvPr/>
        </p:nvCxnSpPr>
        <p:spPr bwMode="auto">
          <a:xfrm flipV="1">
            <a:off x="3005139" y="5338764"/>
            <a:ext cx="623887"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8" name="AutoShape 42"/>
          <p:cNvCxnSpPr>
            <a:cxnSpLocks noChangeShapeType="1"/>
            <a:stCxn id="152600" idx="0"/>
            <a:endCxn id="152584" idx="4"/>
          </p:cNvCxnSpPr>
          <p:nvPr/>
        </p:nvCxnSpPr>
        <p:spPr bwMode="auto">
          <a:xfrm flipV="1">
            <a:off x="3629025" y="5338764"/>
            <a:ext cx="623888"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9" name="AutoShape 43"/>
          <p:cNvCxnSpPr>
            <a:cxnSpLocks noChangeShapeType="1"/>
            <a:stCxn id="152601" idx="0"/>
            <a:endCxn id="152585" idx="4"/>
          </p:cNvCxnSpPr>
          <p:nvPr/>
        </p:nvCxnSpPr>
        <p:spPr bwMode="auto">
          <a:xfrm flipV="1">
            <a:off x="4252914" y="5338764"/>
            <a:ext cx="623887"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0" name="AutoShape 44"/>
          <p:cNvCxnSpPr>
            <a:cxnSpLocks noChangeShapeType="1"/>
            <a:stCxn id="152602" idx="0"/>
            <a:endCxn id="152586" idx="4"/>
          </p:cNvCxnSpPr>
          <p:nvPr/>
        </p:nvCxnSpPr>
        <p:spPr bwMode="auto">
          <a:xfrm flipV="1">
            <a:off x="4876800" y="5340350"/>
            <a:ext cx="623888" cy="1017588"/>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1" name="AutoShape 45"/>
          <p:cNvCxnSpPr>
            <a:cxnSpLocks noChangeShapeType="1"/>
            <a:stCxn id="152603" idx="0"/>
            <a:endCxn id="152587" idx="4"/>
          </p:cNvCxnSpPr>
          <p:nvPr/>
        </p:nvCxnSpPr>
        <p:spPr bwMode="auto">
          <a:xfrm flipV="1">
            <a:off x="5500689" y="5338764"/>
            <a:ext cx="623887"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2" name="AutoShape 46"/>
          <p:cNvCxnSpPr>
            <a:cxnSpLocks noChangeShapeType="1"/>
            <a:stCxn id="152604" idx="0"/>
            <a:endCxn id="152588" idx="4"/>
          </p:cNvCxnSpPr>
          <p:nvPr/>
        </p:nvCxnSpPr>
        <p:spPr bwMode="auto">
          <a:xfrm flipV="1">
            <a:off x="6124575" y="5338764"/>
            <a:ext cx="623888"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3" name="AutoShape 47"/>
          <p:cNvCxnSpPr>
            <a:cxnSpLocks noChangeShapeType="1"/>
            <a:stCxn id="152605" idx="0"/>
            <a:endCxn id="152589" idx="4"/>
          </p:cNvCxnSpPr>
          <p:nvPr/>
        </p:nvCxnSpPr>
        <p:spPr bwMode="auto">
          <a:xfrm flipV="1">
            <a:off x="6748464" y="5338764"/>
            <a:ext cx="623887"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4" name="AutoShape 48"/>
          <p:cNvCxnSpPr>
            <a:cxnSpLocks noChangeShapeType="1"/>
            <a:stCxn id="152606" idx="0"/>
            <a:endCxn id="152590" idx="4"/>
          </p:cNvCxnSpPr>
          <p:nvPr/>
        </p:nvCxnSpPr>
        <p:spPr bwMode="auto">
          <a:xfrm flipV="1">
            <a:off x="7372350" y="5338764"/>
            <a:ext cx="623888"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5" name="AutoShape 49"/>
          <p:cNvCxnSpPr>
            <a:cxnSpLocks noChangeShapeType="1"/>
            <a:stCxn id="152607" idx="0"/>
            <a:endCxn id="152595" idx="4"/>
          </p:cNvCxnSpPr>
          <p:nvPr/>
        </p:nvCxnSpPr>
        <p:spPr bwMode="auto">
          <a:xfrm flipV="1">
            <a:off x="7996239" y="5340350"/>
            <a:ext cx="623887" cy="1017588"/>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6" name="AutoShape 50"/>
          <p:cNvCxnSpPr>
            <a:cxnSpLocks noChangeShapeType="1"/>
            <a:stCxn id="152612" idx="0"/>
            <a:endCxn id="152596" idx="4"/>
          </p:cNvCxnSpPr>
          <p:nvPr/>
        </p:nvCxnSpPr>
        <p:spPr bwMode="auto">
          <a:xfrm flipV="1">
            <a:off x="8620125" y="5338764"/>
            <a:ext cx="623888" cy="1019175"/>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7" name="AutoShape 51"/>
          <p:cNvCxnSpPr>
            <a:cxnSpLocks noChangeShapeType="1"/>
            <a:stCxn id="152613" idx="0"/>
            <a:endCxn id="152594" idx="4"/>
          </p:cNvCxnSpPr>
          <p:nvPr/>
        </p:nvCxnSpPr>
        <p:spPr bwMode="auto">
          <a:xfrm flipV="1">
            <a:off x="9244014" y="5327650"/>
            <a:ext cx="592137" cy="1030288"/>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28" name="AutoShape 52"/>
          <p:cNvCxnSpPr>
            <a:cxnSpLocks noChangeShapeType="1"/>
            <a:stCxn id="152611" idx="0"/>
            <a:endCxn id="152593" idx="4"/>
          </p:cNvCxnSpPr>
          <p:nvPr/>
        </p:nvCxnSpPr>
        <p:spPr bwMode="auto">
          <a:xfrm flipV="1">
            <a:off x="9836151" y="5327650"/>
            <a:ext cx="600075" cy="1017588"/>
          </a:xfrm>
          <a:prstGeom prst="straightConnector1">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29" name="Text Box 53"/>
          <p:cNvSpPr txBox="1">
            <a:spLocks noChangeArrowheads="1"/>
          </p:cNvSpPr>
          <p:nvPr/>
        </p:nvSpPr>
        <p:spPr bwMode="auto">
          <a:xfrm>
            <a:off x="1524000" y="4572001"/>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Day 15</a:t>
            </a:r>
          </a:p>
        </p:txBody>
      </p:sp>
      <p:grpSp>
        <p:nvGrpSpPr>
          <p:cNvPr id="152630" name="Group 54"/>
          <p:cNvGrpSpPr>
            <a:grpSpLocks noChangeAspect="1"/>
          </p:cNvGrpSpPr>
          <p:nvPr/>
        </p:nvGrpSpPr>
        <p:grpSpPr bwMode="auto">
          <a:xfrm>
            <a:off x="1524000" y="304800"/>
            <a:ext cx="9144000" cy="457200"/>
            <a:chOff x="449" y="2134"/>
            <a:chExt cx="9135" cy="491"/>
          </a:xfrm>
        </p:grpSpPr>
        <p:sp>
          <p:nvSpPr>
            <p:cNvPr id="152631" name="AutoShape 55"/>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632" name="Oval 56"/>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633" name="Oval 57"/>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634" name="Oval 58"/>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635" name="Oval 59"/>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636" name="Oval 60"/>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637" name="Oval 61"/>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638" name="Oval 62"/>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639" name="Oval 63"/>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640" name="Oval 64"/>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641" name="Oval 65"/>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642" name="Oval 66"/>
            <p:cNvSpPr>
              <a:spLocks noChangeArrowheads="1"/>
            </p:cNvSpPr>
            <p:nvPr/>
          </p:nvSpPr>
          <p:spPr bwMode="auto">
            <a:xfrm>
              <a:off x="456" y="2154"/>
              <a:ext cx="450" cy="462"/>
            </a:xfrm>
            <a:prstGeom prst="ellipse">
              <a:avLst/>
            </a:prstGeom>
            <a:solidFill>
              <a:srgbClr val="FFFFFF"/>
            </a:solidFill>
            <a:ln w="9525">
              <a:solidFill>
                <a:srgbClr val="000000"/>
              </a:solidFill>
              <a:round/>
              <a:headEnd/>
              <a:tailEnd/>
            </a:ln>
          </p:spPr>
          <p:txBody>
            <a:bodyPr/>
            <a:lstStyle/>
            <a:p>
              <a:r>
                <a:rPr lang="en-US" altLang="en-US" b="1"/>
                <a:t>1</a:t>
              </a:r>
            </a:p>
          </p:txBody>
        </p:sp>
        <p:sp>
          <p:nvSpPr>
            <p:cNvPr id="152643" name="Oval 67"/>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644" name="Oval 68"/>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645" name="Oval 69"/>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646" name="Oval 70"/>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52647" name="Group 71"/>
          <p:cNvGrpSpPr>
            <a:grpSpLocks noChangeAspect="1"/>
          </p:cNvGrpSpPr>
          <p:nvPr/>
        </p:nvGrpSpPr>
        <p:grpSpPr bwMode="auto">
          <a:xfrm>
            <a:off x="1524000" y="1600200"/>
            <a:ext cx="9144000" cy="520700"/>
            <a:chOff x="449" y="2134"/>
            <a:chExt cx="9135" cy="491"/>
          </a:xfrm>
        </p:grpSpPr>
        <p:sp>
          <p:nvSpPr>
            <p:cNvPr id="152648" name="AutoShape 72"/>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649" name="Oval 73"/>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650" name="Oval 74"/>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651" name="Oval 75"/>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652" name="Oval 76"/>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653" name="Oval 77"/>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654" name="Oval 78"/>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655" name="Oval 79"/>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656" name="Oval 80"/>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657" name="Oval 81"/>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658" name="Oval 82"/>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659" name="Oval 83"/>
            <p:cNvSpPr>
              <a:spLocks noChangeArrowheads="1"/>
            </p:cNvSpPr>
            <p:nvPr/>
          </p:nvSpPr>
          <p:spPr bwMode="auto">
            <a:xfrm>
              <a:off x="456" y="2154"/>
              <a:ext cx="450" cy="462"/>
            </a:xfrm>
            <a:prstGeom prst="ellipse">
              <a:avLst/>
            </a:prstGeom>
            <a:solidFill>
              <a:srgbClr val="FFFFFF"/>
            </a:solidFill>
            <a:ln w="19050">
              <a:solidFill>
                <a:srgbClr val="000000"/>
              </a:solidFill>
              <a:round/>
              <a:headEnd/>
              <a:tailEnd/>
            </a:ln>
          </p:spPr>
          <p:txBody>
            <a:bodyPr/>
            <a:lstStyle/>
            <a:p>
              <a:r>
                <a:rPr lang="en-US" altLang="en-US" b="1"/>
                <a:t>1</a:t>
              </a:r>
            </a:p>
          </p:txBody>
        </p:sp>
        <p:sp>
          <p:nvSpPr>
            <p:cNvPr id="152660" name="Oval 84"/>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661" name="Oval 85"/>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662" name="Oval 86"/>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663" name="Oval 87"/>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52664" name="Group 88"/>
          <p:cNvGrpSpPr>
            <a:grpSpLocks noChangeAspect="1"/>
          </p:cNvGrpSpPr>
          <p:nvPr/>
        </p:nvGrpSpPr>
        <p:grpSpPr bwMode="auto">
          <a:xfrm>
            <a:off x="1524000" y="2590800"/>
            <a:ext cx="9144000" cy="457200"/>
            <a:chOff x="449" y="2134"/>
            <a:chExt cx="9135" cy="491"/>
          </a:xfrm>
        </p:grpSpPr>
        <p:sp>
          <p:nvSpPr>
            <p:cNvPr id="152665" name="AutoShape 89"/>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666" name="Oval 90"/>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667" name="Oval 91"/>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668" name="Oval 92"/>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669" name="Oval 93"/>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670" name="Oval 94"/>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671" name="Oval 95"/>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672" name="Oval 96"/>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673" name="Oval 97"/>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674" name="Oval 98"/>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675" name="Oval 99"/>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676" name="Oval 100"/>
            <p:cNvSpPr>
              <a:spLocks noChangeArrowheads="1"/>
            </p:cNvSpPr>
            <p:nvPr/>
          </p:nvSpPr>
          <p:spPr bwMode="auto">
            <a:xfrm>
              <a:off x="456" y="2154"/>
              <a:ext cx="450" cy="462"/>
            </a:xfrm>
            <a:prstGeom prst="ellipse">
              <a:avLst/>
            </a:prstGeom>
            <a:solidFill>
              <a:srgbClr val="FFFFFF"/>
            </a:solidFill>
            <a:ln w="9525">
              <a:solidFill>
                <a:srgbClr val="000000"/>
              </a:solidFill>
              <a:round/>
              <a:headEnd/>
              <a:tailEnd/>
            </a:ln>
          </p:spPr>
          <p:txBody>
            <a:bodyPr/>
            <a:lstStyle/>
            <a:p>
              <a:r>
                <a:rPr lang="en-US" altLang="en-US" b="1"/>
                <a:t>1</a:t>
              </a:r>
            </a:p>
          </p:txBody>
        </p:sp>
        <p:sp>
          <p:nvSpPr>
            <p:cNvPr id="152677" name="Oval 101"/>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678" name="Oval 102"/>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679" name="Oval 103"/>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680" name="Oval 104"/>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grpSp>
        <p:nvGrpSpPr>
          <p:cNvPr id="152681" name="Group 105"/>
          <p:cNvGrpSpPr>
            <a:grpSpLocks noChangeAspect="1"/>
          </p:cNvGrpSpPr>
          <p:nvPr/>
        </p:nvGrpSpPr>
        <p:grpSpPr bwMode="auto">
          <a:xfrm>
            <a:off x="1524000" y="3962400"/>
            <a:ext cx="9144000" cy="520700"/>
            <a:chOff x="449" y="2134"/>
            <a:chExt cx="9135" cy="491"/>
          </a:xfrm>
        </p:grpSpPr>
        <p:sp>
          <p:nvSpPr>
            <p:cNvPr id="152682" name="AutoShape 106"/>
            <p:cNvSpPr>
              <a:spLocks noChangeAspect="1" noChangeArrowheads="1"/>
            </p:cNvSpPr>
            <p:nvPr/>
          </p:nvSpPr>
          <p:spPr bwMode="auto">
            <a:xfrm>
              <a:off x="449" y="2134"/>
              <a:ext cx="91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2683" name="Oval 107"/>
            <p:cNvSpPr>
              <a:spLocks noChangeArrowheads="1"/>
            </p:cNvSpPr>
            <p:nvPr/>
          </p:nvSpPr>
          <p:spPr bwMode="auto">
            <a:xfrm>
              <a:off x="1703" y="2154"/>
              <a:ext cx="450" cy="463"/>
            </a:xfrm>
            <a:prstGeom prst="ellipse">
              <a:avLst/>
            </a:prstGeom>
            <a:solidFill>
              <a:srgbClr val="FFFFFF"/>
            </a:solidFill>
            <a:ln w="9525">
              <a:solidFill>
                <a:srgbClr val="000000"/>
              </a:solidFill>
              <a:round/>
              <a:headEnd/>
              <a:tailEnd/>
            </a:ln>
          </p:spPr>
          <p:txBody>
            <a:bodyPr/>
            <a:lstStyle/>
            <a:p>
              <a:r>
                <a:rPr lang="en-US" altLang="en-US" b="1"/>
                <a:t>3</a:t>
              </a:r>
            </a:p>
          </p:txBody>
        </p:sp>
        <p:sp>
          <p:nvSpPr>
            <p:cNvPr id="152684" name="Oval 108"/>
            <p:cNvSpPr>
              <a:spLocks noChangeArrowheads="1"/>
            </p:cNvSpPr>
            <p:nvPr/>
          </p:nvSpPr>
          <p:spPr bwMode="auto">
            <a:xfrm>
              <a:off x="2326" y="2154"/>
              <a:ext cx="450" cy="462"/>
            </a:xfrm>
            <a:prstGeom prst="ellipse">
              <a:avLst/>
            </a:prstGeom>
            <a:solidFill>
              <a:srgbClr val="FFFFFF"/>
            </a:solidFill>
            <a:ln w="9525">
              <a:solidFill>
                <a:srgbClr val="000000"/>
              </a:solidFill>
              <a:round/>
              <a:headEnd/>
              <a:tailEnd/>
            </a:ln>
          </p:spPr>
          <p:txBody>
            <a:bodyPr/>
            <a:lstStyle/>
            <a:p>
              <a:r>
                <a:rPr lang="en-US" altLang="en-US" b="1"/>
                <a:t>4</a:t>
              </a:r>
            </a:p>
          </p:txBody>
        </p:sp>
        <p:sp>
          <p:nvSpPr>
            <p:cNvPr id="152685" name="Oval 109"/>
            <p:cNvSpPr>
              <a:spLocks noChangeArrowheads="1"/>
            </p:cNvSpPr>
            <p:nvPr/>
          </p:nvSpPr>
          <p:spPr bwMode="auto">
            <a:xfrm>
              <a:off x="2950" y="2154"/>
              <a:ext cx="450" cy="463"/>
            </a:xfrm>
            <a:prstGeom prst="ellipse">
              <a:avLst/>
            </a:prstGeom>
            <a:solidFill>
              <a:srgbClr val="FFFFFF"/>
            </a:solidFill>
            <a:ln w="9525">
              <a:solidFill>
                <a:srgbClr val="000000"/>
              </a:solidFill>
              <a:round/>
              <a:headEnd/>
              <a:tailEnd/>
            </a:ln>
          </p:spPr>
          <p:txBody>
            <a:bodyPr/>
            <a:lstStyle/>
            <a:p>
              <a:r>
                <a:rPr lang="en-US" altLang="en-US" b="1"/>
                <a:t>5</a:t>
              </a:r>
            </a:p>
          </p:txBody>
        </p:sp>
        <p:sp>
          <p:nvSpPr>
            <p:cNvPr id="152686" name="Oval 110"/>
            <p:cNvSpPr>
              <a:spLocks noChangeArrowheads="1"/>
            </p:cNvSpPr>
            <p:nvPr/>
          </p:nvSpPr>
          <p:spPr bwMode="auto">
            <a:xfrm>
              <a:off x="3573" y="2154"/>
              <a:ext cx="450" cy="463"/>
            </a:xfrm>
            <a:prstGeom prst="ellipse">
              <a:avLst/>
            </a:prstGeom>
            <a:solidFill>
              <a:srgbClr val="FFFFFF"/>
            </a:solidFill>
            <a:ln w="9525">
              <a:solidFill>
                <a:srgbClr val="000000"/>
              </a:solidFill>
              <a:round/>
              <a:headEnd/>
              <a:tailEnd/>
            </a:ln>
          </p:spPr>
          <p:txBody>
            <a:bodyPr/>
            <a:lstStyle/>
            <a:p>
              <a:r>
                <a:rPr lang="en-US" altLang="en-US" b="1"/>
                <a:t>6</a:t>
              </a:r>
            </a:p>
          </p:txBody>
        </p:sp>
        <p:sp>
          <p:nvSpPr>
            <p:cNvPr id="152687" name="Oval 111"/>
            <p:cNvSpPr>
              <a:spLocks noChangeArrowheads="1"/>
            </p:cNvSpPr>
            <p:nvPr/>
          </p:nvSpPr>
          <p:spPr bwMode="auto">
            <a:xfrm>
              <a:off x="4196" y="2154"/>
              <a:ext cx="450" cy="464"/>
            </a:xfrm>
            <a:prstGeom prst="ellipse">
              <a:avLst/>
            </a:prstGeom>
            <a:solidFill>
              <a:srgbClr val="FFFFFF"/>
            </a:solidFill>
            <a:ln w="9525">
              <a:solidFill>
                <a:srgbClr val="000000"/>
              </a:solidFill>
              <a:round/>
              <a:headEnd/>
              <a:tailEnd/>
            </a:ln>
          </p:spPr>
          <p:txBody>
            <a:bodyPr/>
            <a:lstStyle/>
            <a:p>
              <a:r>
                <a:rPr lang="en-US" altLang="en-US" b="1"/>
                <a:t>7</a:t>
              </a:r>
            </a:p>
          </p:txBody>
        </p:sp>
        <p:sp>
          <p:nvSpPr>
            <p:cNvPr id="152688" name="Oval 112"/>
            <p:cNvSpPr>
              <a:spLocks noChangeArrowheads="1"/>
            </p:cNvSpPr>
            <p:nvPr/>
          </p:nvSpPr>
          <p:spPr bwMode="auto">
            <a:xfrm>
              <a:off x="4820" y="2154"/>
              <a:ext cx="450" cy="463"/>
            </a:xfrm>
            <a:prstGeom prst="ellipse">
              <a:avLst/>
            </a:prstGeom>
            <a:solidFill>
              <a:srgbClr val="FFFFFF"/>
            </a:solidFill>
            <a:ln w="9525">
              <a:solidFill>
                <a:srgbClr val="000000"/>
              </a:solidFill>
              <a:round/>
              <a:headEnd/>
              <a:tailEnd/>
            </a:ln>
          </p:spPr>
          <p:txBody>
            <a:bodyPr/>
            <a:lstStyle/>
            <a:p>
              <a:r>
                <a:rPr lang="en-US" altLang="en-US" b="1"/>
                <a:t>8</a:t>
              </a:r>
            </a:p>
          </p:txBody>
        </p:sp>
        <p:sp>
          <p:nvSpPr>
            <p:cNvPr id="152689" name="Oval 113"/>
            <p:cNvSpPr>
              <a:spLocks noChangeArrowheads="1"/>
            </p:cNvSpPr>
            <p:nvPr/>
          </p:nvSpPr>
          <p:spPr bwMode="auto">
            <a:xfrm>
              <a:off x="5443" y="2154"/>
              <a:ext cx="450" cy="463"/>
            </a:xfrm>
            <a:prstGeom prst="ellipse">
              <a:avLst/>
            </a:prstGeom>
            <a:solidFill>
              <a:srgbClr val="FFFFFF"/>
            </a:solidFill>
            <a:ln w="9525">
              <a:solidFill>
                <a:srgbClr val="000000"/>
              </a:solidFill>
              <a:round/>
              <a:headEnd/>
              <a:tailEnd/>
            </a:ln>
          </p:spPr>
          <p:txBody>
            <a:bodyPr/>
            <a:lstStyle/>
            <a:p>
              <a:r>
                <a:rPr lang="en-US" altLang="en-US" b="1"/>
                <a:t>9</a:t>
              </a:r>
            </a:p>
          </p:txBody>
        </p:sp>
        <p:sp>
          <p:nvSpPr>
            <p:cNvPr id="152690" name="Oval 114"/>
            <p:cNvSpPr>
              <a:spLocks noChangeArrowheads="1"/>
            </p:cNvSpPr>
            <p:nvPr/>
          </p:nvSpPr>
          <p:spPr bwMode="auto">
            <a:xfrm>
              <a:off x="6066" y="2154"/>
              <a:ext cx="450" cy="463"/>
            </a:xfrm>
            <a:prstGeom prst="ellipse">
              <a:avLst/>
            </a:prstGeom>
            <a:solidFill>
              <a:srgbClr val="FFFFFF"/>
            </a:solidFill>
            <a:ln w="9525">
              <a:solidFill>
                <a:srgbClr val="000000"/>
              </a:solidFill>
              <a:round/>
              <a:headEnd/>
              <a:tailEnd/>
            </a:ln>
          </p:spPr>
          <p:txBody>
            <a:bodyPr/>
            <a:lstStyle/>
            <a:p>
              <a:r>
                <a:rPr lang="en-US" altLang="en-US" sz="1200" b="1"/>
                <a:t>10</a:t>
              </a:r>
            </a:p>
          </p:txBody>
        </p:sp>
        <p:sp>
          <p:nvSpPr>
            <p:cNvPr id="152691" name="Oval 115"/>
            <p:cNvSpPr>
              <a:spLocks noChangeArrowheads="1"/>
            </p:cNvSpPr>
            <p:nvPr/>
          </p:nvSpPr>
          <p:spPr bwMode="auto">
            <a:xfrm>
              <a:off x="6690" y="2154"/>
              <a:ext cx="450" cy="462"/>
            </a:xfrm>
            <a:prstGeom prst="ellipse">
              <a:avLst/>
            </a:prstGeom>
            <a:solidFill>
              <a:srgbClr val="FFFFFF"/>
            </a:solidFill>
            <a:ln w="9525">
              <a:solidFill>
                <a:srgbClr val="000000"/>
              </a:solidFill>
              <a:round/>
              <a:headEnd/>
              <a:tailEnd/>
            </a:ln>
          </p:spPr>
          <p:txBody>
            <a:bodyPr/>
            <a:lstStyle/>
            <a:p>
              <a:r>
                <a:rPr lang="en-US" altLang="en-US" sz="1200" b="1"/>
                <a:t>11</a:t>
              </a:r>
            </a:p>
          </p:txBody>
        </p:sp>
        <p:sp>
          <p:nvSpPr>
            <p:cNvPr id="152692" name="Oval 116"/>
            <p:cNvSpPr>
              <a:spLocks noChangeArrowheads="1"/>
            </p:cNvSpPr>
            <p:nvPr/>
          </p:nvSpPr>
          <p:spPr bwMode="auto">
            <a:xfrm>
              <a:off x="1080" y="2154"/>
              <a:ext cx="450" cy="463"/>
            </a:xfrm>
            <a:prstGeom prst="ellipse">
              <a:avLst/>
            </a:prstGeom>
            <a:solidFill>
              <a:srgbClr val="FFFFFF"/>
            </a:solidFill>
            <a:ln w="9525">
              <a:solidFill>
                <a:srgbClr val="000000"/>
              </a:solidFill>
              <a:round/>
              <a:headEnd/>
              <a:tailEnd/>
            </a:ln>
          </p:spPr>
          <p:txBody>
            <a:bodyPr/>
            <a:lstStyle/>
            <a:p>
              <a:r>
                <a:rPr lang="en-US" altLang="en-US" b="1"/>
                <a:t>2</a:t>
              </a:r>
            </a:p>
          </p:txBody>
        </p:sp>
        <p:sp>
          <p:nvSpPr>
            <p:cNvPr id="152693" name="Oval 117"/>
            <p:cNvSpPr>
              <a:spLocks noChangeArrowheads="1"/>
            </p:cNvSpPr>
            <p:nvPr/>
          </p:nvSpPr>
          <p:spPr bwMode="auto">
            <a:xfrm>
              <a:off x="456" y="2154"/>
              <a:ext cx="450" cy="462"/>
            </a:xfrm>
            <a:prstGeom prst="ellipse">
              <a:avLst/>
            </a:prstGeom>
            <a:solidFill>
              <a:srgbClr val="FFFFFF"/>
            </a:solidFill>
            <a:ln w="19050">
              <a:solidFill>
                <a:srgbClr val="000000"/>
              </a:solidFill>
              <a:round/>
              <a:headEnd/>
              <a:tailEnd/>
            </a:ln>
          </p:spPr>
          <p:txBody>
            <a:bodyPr/>
            <a:lstStyle/>
            <a:p>
              <a:r>
                <a:rPr lang="en-US" altLang="en-US" b="1"/>
                <a:t>1</a:t>
              </a:r>
            </a:p>
          </p:txBody>
        </p:sp>
        <p:sp>
          <p:nvSpPr>
            <p:cNvPr id="152694" name="Oval 118"/>
            <p:cNvSpPr>
              <a:spLocks noChangeArrowheads="1"/>
            </p:cNvSpPr>
            <p:nvPr/>
          </p:nvSpPr>
          <p:spPr bwMode="auto">
            <a:xfrm>
              <a:off x="9127" y="2141"/>
              <a:ext cx="450" cy="463"/>
            </a:xfrm>
            <a:prstGeom prst="ellipse">
              <a:avLst/>
            </a:prstGeom>
            <a:solidFill>
              <a:srgbClr val="FFFFFF"/>
            </a:solidFill>
            <a:ln w="9525">
              <a:solidFill>
                <a:srgbClr val="000000"/>
              </a:solidFill>
              <a:round/>
              <a:headEnd/>
              <a:tailEnd/>
            </a:ln>
          </p:spPr>
          <p:txBody>
            <a:bodyPr/>
            <a:lstStyle/>
            <a:p>
              <a:r>
                <a:rPr lang="en-US" altLang="en-US" sz="1200" b="1"/>
                <a:t>15</a:t>
              </a:r>
            </a:p>
          </p:txBody>
        </p:sp>
        <p:sp>
          <p:nvSpPr>
            <p:cNvPr id="152695" name="Oval 119"/>
            <p:cNvSpPr>
              <a:spLocks noChangeArrowheads="1"/>
            </p:cNvSpPr>
            <p:nvPr/>
          </p:nvSpPr>
          <p:spPr bwMode="auto">
            <a:xfrm>
              <a:off x="8527" y="2141"/>
              <a:ext cx="450" cy="463"/>
            </a:xfrm>
            <a:prstGeom prst="ellipse">
              <a:avLst/>
            </a:prstGeom>
            <a:solidFill>
              <a:srgbClr val="FFFFFF"/>
            </a:solidFill>
            <a:ln w="9525">
              <a:solidFill>
                <a:srgbClr val="000000"/>
              </a:solidFill>
              <a:round/>
              <a:headEnd/>
              <a:tailEnd/>
            </a:ln>
          </p:spPr>
          <p:txBody>
            <a:bodyPr/>
            <a:lstStyle/>
            <a:p>
              <a:r>
                <a:rPr lang="en-US" altLang="en-US" sz="1200" b="1"/>
                <a:t>14</a:t>
              </a:r>
            </a:p>
          </p:txBody>
        </p:sp>
        <p:sp>
          <p:nvSpPr>
            <p:cNvPr id="152696" name="Oval 120"/>
            <p:cNvSpPr>
              <a:spLocks noChangeArrowheads="1"/>
            </p:cNvSpPr>
            <p:nvPr/>
          </p:nvSpPr>
          <p:spPr bwMode="auto">
            <a:xfrm>
              <a:off x="7313" y="2154"/>
              <a:ext cx="450" cy="464"/>
            </a:xfrm>
            <a:prstGeom prst="ellipse">
              <a:avLst/>
            </a:prstGeom>
            <a:solidFill>
              <a:srgbClr val="FFFFFF"/>
            </a:solidFill>
            <a:ln w="9525">
              <a:solidFill>
                <a:srgbClr val="000000"/>
              </a:solidFill>
              <a:round/>
              <a:headEnd/>
              <a:tailEnd/>
            </a:ln>
          </p:spPr>
          <p:txBody>
            <a:bodyPr/>
            <a:lstStyle/>
            <a:p>
              <a:r>
                <a:rPr lang="en-US" altLang="en-US" sz="1200" b="1"/>
                <a:t>12</a:t>
              </a:r>
            </a:p>
          </p:txBody>
        </p:sp>
        <p:sp>
          <p:nvSpPr>
            <p:cNvPr id="152697" name="Oval 121"/>
            <p:cNvSpPr>
              <a:spLocks noChangeArrowheads="1"/>
            </p:cNvSpPr>
            <p:nvPr/>
          </p:nvSpPr>
          <p:spPr bwMode="auto">
            <a:xfrm>
              <a:off x="7936" y="2154"/>
              <a:ext cx="450" cy="462"/>
            </a:xfrm>
            <a:prstGeom prst="ellipse">
              <a:avLst/>
            </a:prstGeom>
            <a:solidFill>
              <a:srgbClr val="FFFFFF"/>
            </a:solidFill>
            <a:ln w="9525">
              <a:solidFill>
                <a:srgbClr val="000000"/>
              </a:solidFill>
              <a:round/>
              <a:headEnd/>
              <a:tailEnd/>
            </a:ln>
          </p:spPr>
          <p:txBody>
            <a:bodyPr/>
            <a:lstStyle/>
            <a:p>
              <a:r>
                <a:rPr lang="en-US" altLang="en-US" sz="1200" b="1"/>
                <a:t>13</a:t>
              </a:r>
            </a:p>
          </p:txBody>
        </p:sp>
      </p:grpSp>
      <p:sp>
        <p:nvSpPr>
          <p:cNvPr id="152698" name="Text Box 122"/>
          <p:cNvSpPr txBox="1">
            <a:spLocks noChangeArrowheads="1"/>
          </p:cNvSpPr>
          <p:nvPr/>
        </p:nvSpPr>
        <p:spPr bwMode="auto">
          <a:xfrm>
            <a:off x="1524000" y="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Day 7</a:t>
            </a:r>
          </a:p>
        </p:txBody>
      </p:sp>
      <p:sp>
        <p:nvSpPr>
          <p:cNvPr id="152699" name="Text Box 123"/>
          <p:cNvSpPr txBox="1">
            <a:spLocks noChangeArrowheads="1"/>
          </p:cNvSpPr>
          <p:nvPr/>
        </p:nvSpPr>
        <p:spPr bwMode="auto">
          <a:xfrm>
            <a:off x="1524000" y="228600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Day 8</a:t>
            </a:r>
          </a:p>
        </p:txBody>
      </p:sp>
      <p:cxnSp>
        <p:nvCxnSpPr>
          <p:cNvPr id="152700" name="AutoShape 124"/>
          <p:cNvCxnSpPr>
            <a:cxnSpLocks noChangeShapeType="1"/>
            <a:stCxn id="152659" idx="0"/>
            <a:endCxn id="152639" idx="4"/>
          </p:cNvCxnSpPr>
          <p:nvPr/>
        </p:nvCxnSpPr>
        <p:spPr bwMode="auto">
          <a:xfrm flipV="1">
            <a:off x="1755776" y="754063"/>
            <a:ext cx="5616575" cy="857250"/>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1" name="AutoShape 125"/>
          <p:cNvCxnSpPr>
            <a:cxnSpLocks noChangeShapeType="1"/>
            <a:stCxn id="152658" idx="0"/>
            <a:endCxn id="152640" idx="4"/>
          </p:cNvCxnSpPr>
          <p:nvPr/>
        </p:nvCxnSpPr>
        <p:spPr bwMode="auto">
          <a:xfrm flipV="1">
            <a:off x="2381250" y="754064"/>
            <a:ext cx="5614988"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2" name="AutoShape 126"/>
          <p:cNvCxnSpPr>
            <a:cxnSpLocks noChangeShapeType="1"/>
            <a:stCxn id="152649" idx="0"/>
            <a:endCxn id="152645" idx="4"/>
          </p:cNvCxnSpPr>
          <p:nvPr/>
        </p:nvCxnSpPr>
        <p:spPr bwMode="auto">
          <a:xfrm flipV="1">
            <a:off x="3005139" y="755650"/>
            <a:ext cx="5614987" cy="865188"/>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3" name="AutoShape 127"/>
          <p:cNvCxnSpPr>
            <a:cxnSpLocks noChangeShapeType="1"/>
            <a:stCxn id="152650" idx="0"/>
            <a:endCxn id="152646" idx="4"/>
          </p:cNvCxnSpPr>
          <p:nvPr/>
        </p:nvCxnSpPr>
        <p:spPr bwMode="auto">
          <a:xfrm flipV="1">
            <a:off x="3629025" y="754064"/>
            <a:ext cx="5614988"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4" name="AutoShape 128"/>
          <p:cNvCxnSpPr>
            <a:cxnSpLocks noChangeShapeType="1"/>
            <a:stCxn id="152651" idx="0"/>
            <a:endCxn id="152644" idx="4"/>
          </p:cNvCxnSpPr>
          <p:nvPr/>
        </p:nvCxnSpPr>
        <p:spPr bwMode="auto">
          <a:xfrm flipV="1">
            <a:off x="4252914" y="742950"/>
            <a:ext cx="5583237" cy="877888"/>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5" name="AutoShape 129"/>
          <p:cNvCxnSpPr>
            <a:cxnSpLocks noChangeShapeType="1"/>
            <a:stCxn id="152652" idx="0"/>
            <a:endCxn id="152643" idx="4"/>
          </p:cNvCxnSpPr>
          <p:nvPr/>
        </p:nvCxnSpPr>
        <p:spPr bwMode="auto">
          <a:xfrm flipV="1">
            <a:off x="4876801" y="742950"/>
            <a:ext cx="5559425" cy="877888"/>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6" name="AutoShape 130"/>
          <p:cNvCxnSpPr>
            <a:cxnSpLocks noChangeShapeType="1"/>
            <a:stCxn id="152653" idx="0"/>
            <a:endCxn id="152642" idx="4"/>
          </p:cNvCxnSpPr>
          <p:nvPr/>
        </p:nvCxnSpPr>
        <p:spPr bwMode="auto">
          <a:xfrm flipH="1" flipV="1">
            <a:off x="1755776" y="754064"/>
            <a:ext cx="3744913"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7" name="AutoShape 131"/>
          <p:cNvCxnSpPr>
            <a:cxnSpLocks noChangeShapeType="1"/>
            <a:stCxn id="152654" idx="0"/>
            <a:endCxn id="152641" idx="4"/>
          </p:cNvCxnSpPr>
          <p:nvPr/>
        </p:nvCxnSpPr>
        <p:spPr bwMode="auto">
          <a:xfrm flipH="1" flipV="1">
            <a:off x="2381251" y="754064"/>
            <a:ext cx="3743325"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8" name="AutoShape 132"/>
          <p:cNvCxnSpPr>
            <a:cxnSpLocks noChangeShapeType="1"/>
            <a:stCxn id="152655" idx="0"/>
            <a:endCxn id="152632" idx="4"/>
          </p:cNvCxnSpPr>
          <p:nvPr/>
        </p:nvCxnSpPr>
        <p:spPr bwMode="auto">
          <a:xfrm flipH="1" flipV="1">
            <a:off x="3005139" y="754064"/>
            <a:ext cx="3743325"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09" name="AutoShape 133"/>
          <p:cNvCxnSpPr>
            <a:cxnSpLocks noChangeShapeType="1"/>
            <a:stCxn id="152656" idx="0"/>
            <a:endCxn id="152633" idx="4"/>
          </p:cNvCxnSpPr>
          <p:nvPr/>
        </p:nvCxnSpPr>
        <p:spPr bwMode="auto">
          <a:xfrm flipH="1" flipV="1">
            <a:off x="3629026" y="754064"/>
            <a:ext cx="3743325"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0" name="AutoShape 134"/>
          <p:cNvCxnSpPr>
            <a:cxnSpLocks noChangeShapeType="1"/>
            <a:stCxn id="152657" idx="0"/>
            <a:endCxn id="152634" idx="4"/>
          </p:cNvCxnSpPr>
          <p:nvPr/>
        </p:nvCxnSpPr>
        <p:spPr bwMode="auto">
          <a:xfrm flipH="1" flipV="1">
            <a:off x="4252914" y="754064"/>
            <a:ext cx="3743325"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1" name="AutoShape 135"/>
          <p:cNvCxnSpPr>
            <a:cxnSpLocks noChangeShapeType="1"/>
            <a:stCxn id="152662" idx="0"/>
            <a:endCxn id="152635" idx="4"/>
          </p:cNvCxnSpPr>
          <p:nvPr/>
        </p:nvCxnSpPr>
        <p:spPr bwMode="auto">
          <a:xfrm flipH="1" flipV="1">
            <a:off x="4876801" y="754064"/>
            <a:ext cx="3743325" cy="8667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2" name="AutoShape 136"/>
          <p:cNvCxnSpPr>
            <a:cxnSpLocks noChangeShapeType="1"/>
            <a:stCxn id="152663" idx="0"/>
            <a:endCxn id="152636" idx="4"/>
          </p:cNvCxnSpPr>
          <p:nvPr/>
        </p:nvCxnSpPr>
        <p:spPr bwMode="auto">
          <a:xfrm flipH="1" flipV="1">
            <a:off x="5500689" y="755650"/>
            <a:ext cx="3743325" cy="865188"/>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3" name="AutoShape 137"/>
          <p:cNvCxnSpPr>
            <a:cxnSpLocks noChangeShapeType="1"/>
            <a:stCxn id="152661" idx="0"/>
            <a:endCxn id="152637" idx="4"/>
          </p:cNvCxnSpPr>
          <p:nvPr/>
        </p:nvCxnSpPr>
        <p:spPr bwMode="auto">
          <a:xfrm flipH="1" flipV="1">
            <a:off x="6124576" y="754064"/>
            <a:ext cx="3711575" cy="8540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4" name="AutoShape 138"/>
          <p:cNvCxnSpPr>
            <a:cxnSpLocks noChangeShapeType="1"/>
            <a:stCxn id="152660" idx="0"/>
            <a:endCxn id="152638" idx="4"/>
          </p:cNvCxnSpPr>
          <p:nvPr/>
        </p:nvCxnSpPr>
        <p:spPr bwMode="auto">
          <a:xfrm flipH="1" flipV="1">
            <a:off x="6748463" y="754064"/>
            <a:ext cx="3687762" cy="854075"/>
          </a:xfrm>
          <a:prstGeom prst="straightConnector1">
            <a:avLst/>
          </a:prstGeom>
          <a:noFill/>
          <a:ln w="381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5" name="AutoShape 139"/>
          <p:cNvCxnSpPr>
            <a:cxnSpLocks noChangeShapeType="1"/>
            <a:stCxn id="152693" idx="0"/>
            <a:endCxn id="152672" idx="4"/>
          </p:cNvCxnSpPr>
          <p:nvPr/>
        </p:nvCxnSpPr>
        <p:spPr bwMode="auto">
          <a:xfrm flipV="1">
            <a:off x="1755775" y="3040063"/>
            <a:ext cx="4992688" cy="933450"/>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6" name="AutoShape 140"/>
          <p:cNvCxnSpPr>
            <a:cxnSpLocks noChangeShapeType="1"/>
            <a:stCxn id="152692" idx="0"/>
            <a:endCxn id="152673" idx="4"/>
          </p:cNvCxnSpPr>
          <p:nvPr/>
        </p:nvCxnSpPr>
        <p:spPr bwMode="auto">
          <a:xfrm flipV="1">
            <a:off x="2381250" y="3040064"/>
            <a:ext cx="4991100"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7" name="AutoShape 141"/>
          <p:cNvCxnSpPr>
            <a:cxnSpLocks noChangeShapeType="1"/>
            <a:stCxn id="152683" idx="0"/>
            <a:endCxn id="152674" idx="4"/>
          </p:cNvCxnSpPr>
          <p:nvPr/>
        </p:nvCxnSpPr>
        <p:spPr bwMode="auto">
          <a:xfrm flipV="1">
            <a:off x="3005138" y="3040064"/>
            <a:ext cx="4991100"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8" name="AutoShape 142"/>
          <p:cNvCxnSpPr>
            <a:cxnSpLocks noChangeShapeType="1"/>
            <a:stCxn id="152684" idx="0"/>
            <a:endCxn id="152679" idx="4"/>
          </p:cNvCxnSpPr>
          <p:nvPr/>
        </p:nvCxnSpPr>
        <p:spPr bwMode="auto">
          <a:xfrm flipV="1">
            <a:off x="3629025" y="3041650"/>
            <a:ext cx="4991100" cy="941388"/>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19" name="AutoShape 143"/>
          <p:cNvCxnSpPr>
            <a:cxnSpLocks noChangeShapeType="1"/>
            <a:stCxn id="152685" idx="0"/>
            <a:endCxn id="152680" idx="4"/>
          </p:cNvCxnSpPr>
          <p:nvPr/>
        </p:nvCxnSpPr>
        <p:spPr bwMode="auto">
          <a:xfrm flipV="1">
            <a:off x="4252913" y="3040064"/>
            <a:ext cx="4991100"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0" name="AutoShape 144"/>
          <p:cNvCxnSpPr>
            <a:cxnSpLocks noChangeShapeType="1"/>
            <a:stCxn id="152686" idx="0"/>
            <a:endCxn id="152678" idx="4"/>
          </p:cNvCxnSpPr>
          <p:nvPr/>
        </p:nvCxnSpPr>
        <p:spPr bwMode="auto">
          <a:xfrm flipV="1">
            <a:off x="4876800" y="3028950"/>
            <a:ext cx="4959350" cy="954088"/>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1" name="AutoShape 145"/>
          <p:cNvCxnSpPr>
            <a:cxnSpLocks noChangeShapeType="1"/>
            <a:stCxn id="152687" idx="0"/>
            <a:endCxn id="152677" idx="4"/>
          </p:cNvCxnSpPr>
          <p:nvPr/>
        </p:nvCxnSpPr>
        <p:spPr bwMode="auto">
          <a:xfrm flipV="1">
            <a:off x="5500689" y="3028950"/>
            <a:ext cx="4935537" cy="954088"/>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2" name="AutoShape 146"/>
          <p:cNvCxnSpPr>
            <a:cxnSpLocks noChangeShapeType="1"/>
            <a:stCxn id="152688" idx="0"/>
            <a:endCxn id="152676" idx="4"/>
          </p:cNvCxnSpPr>
          <p:nvPr/>
        </p:nvCxnSpPr>
        <p:spPr bwMode="auto">
          <a:xfrm flipH="1" flipV="1">
            <a:off x="1755775" y="3040064"/>
            <a:ext cx="4368800"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3" name="AutoShape 147"/>
          <p:cNvCxnSpPr>
            <a:cxnSpLocks noChangeShapeType="1"/>
            <a:stCxn id="152689" idx="0"/>
            <a:endCxn id="152675" idx="4"/>
          </p:cNvCxnSpPr>
          <p:nvPr/>
        </p:nvCxnSpPr>
        <p:spPr bwMode="auto">
          <a:xfrm flipH="1" flipV="1">
            <a:off x="2381251" y="3040064"/>
            <a:ext cx="4367213"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4" name="AutoShape 148"/>
          <p:cNvCxnSpPr>
            <a:cxnSpLocks noChangeShapeType="1"/>
            <a:stCxn id="152690" idx="0"/>
            <a:endCxn id="152666" idx="4"/>
          </p:cNvCxnSpPr>
          <p:nvPr/>
        </p:nvCxnSpPr>
        <p:spPr bwMode="auto">
          <a:xfrm flipH="1" flipV="1">
            <a:off x="3005138" y="3040064"/>
            <a:ext cx="4367212"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5" name="AutoShape 149"/>
          <p:cNvCxnSpPr>
            <a:cxnSpLocks noChangeShapeType="1"/>
            <a:stCxn id="152691" idx="0"/>
            <a:endCxn id="152667" idx="4"/>
          </p:cNvCxnSpPr>
          <p:nvPr/>
        </p:nvCxnSpPr>
        <p:spPr bwMode="auto">
          <a:xfrm flipH="1" flipV="1">
            <a:off x="3629026" y="3040064"/>
            <a:ext cx="4367213"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6" name="AutoShape 150"/>
          <p:cNvCxnSpPr>
            <a:cxnSpLocks noChangeShapeType="1"/>
            <a:stCxn id="152696" idx="0"/>
            <a:endCxn id="152668" idx="4"/>
          </p:cNvCxnSpPr>
          <p:nvPr/>
        </p:nvCxnSpPr>
        <p:spPr bwMode="auto">
          <a:xfrm flipH="1" flipV="1">
            <a:off x="4252913" y="3040064"/>
            <a:ext cx="4367212"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7" name="AutoShape 151"/>
          <p:cNvCxnSpPr>
            <a:cxnSpLocks noChangeShapeType="1"/>
            <a:stCxn id="152697" idx="0"/>
            <a:endCxn id="152669" idx="4"/>
          </p:cNvCxnSpPr>
          <p:nvPr/>
        </p:nvCxnSpPr>
        <p:spPr bwMode="auto">
          <a:xfrm flipH="1" flipV="1">
            <a:off x="4876801" y="3040064"/>
            <a:ext cx="4367213" cy="9429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8" name="AutoShape 152"/>
          <p:cNvCxnSpPr>
            <a:cxnSpLocks noChangeShapeType="1"/>
            <a:stCxn id="152695" idx="0"/>
            <a:endCxn id="152670" idx="4"/>
          </p:cNvCxnSpPr>
          <p:nvPr/>
        </p:nvCxnSpPr>
        <p:spPr bwMode="auto">
          <a:xfrm flipH="1" flipV="1">
            <a:off x="5500688" y="3041650"/>
            <a:ext cx="4335462" cy="928688"/>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729" name="AutoShape 153"/>
          <p:cNvCxnSpPr>
            <a:cxnSpLocks noChangeShapeType="1"/>
            <a:stCxn id="152694" idx="0"/>
            <a:endCxn id="152671" idx="4"/>
          </p:cNvCxnSpPr>
          <p:nvPr/>
        </p:nvCxnSpPr>
        <p:spPr bwMode="auto">
          <a:xfrm flipH="1" flipV="1">
            <a:off x="6124575" y="3040064"/>
            <a:ext cx="4311650" cy="930275"/>
          </a:xfrm>
          <a:prstGeom prst="straightConnector1">
            <a:avLst/>
          </a:prstGeom>
          <a:noFill/>
          <a:ln w="38100">
            <a:solidFill>
              <a:srgbClr val="80008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5810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Cited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r>
              <a:rPr lang="en-US" dirty="0">
                <a:hlinkClick r:id="rId2"/>
              </a:rPr>
              <a:t>http://</a:t>
            </a:r>
            <a:r>
              <a:rPr lang="en-US" dirty="0" smtClean="0">
                <a:hlinkClick r:id="rId2"/>
              </a:rPr>
              <a:t>www.mathaware.org/mam/2010/essays/FroncekTournament.pdf</a:t>
            </a:r>
            <a:endParaRPr lang="en-US" dirty="0" smtClean="0"/>
          </a:p>
          <a:p>
            <a:pPr>
              <a:buFont typeface="Courier New" panose="02070309020205020404" pitchFamily="49" charset="0"/>
              <a:buChar char="o"/>
            </a:pPr>
            <a:r>
              <a:rPr lang="en-US" dirty="0">
                <a:hlinkClick r:id="rId3"/>
              </a:rPr>
              <a:t>http://</a:t>
            </a:r>
            <a:r>
              <a:rPr lang="en-US" dirty="0" smtClean="0">
                <a:hlinkClick r:id="rId3"/>
              </a:rPr>
              <a:t>www.ams.org/samplings/feature-column/fcarc-sports</a:t>
            </a:r>
            <a:endParaRPr lang="en-US" dirty="0" smtClean="0"/>
          </a:p>
          <a:p>
            <a:pPr>
              <a:buFont typeface="Courier New" panose="02070309020205020404" pitchFamily="49" charset="0"/>
              <a:buChar char="o"/>
            </a:pPr>
            <a:r>
              <a:rPr lang="en-US" dirty="0">
                <a:hlinkClick r:id="rId4"/>
              </a:rPr>
              <a:t>https://kkinder22.files.wordpress.com</a:t>
            </a:r>
            <a:r>
              <a:rPr lang="en-US" dirty="0" smtClean="0">
                <a:hlinkClick r:id="rId4"/>
              </a:rPr>
              <a:t>/</a:t>
            </a:r>
            <a:endParaRPr lang="en-US" dirty="0" smtClean="0"/>
          </a:p>
          <a:p>
            <a:pPr>
              <a:buFont typeface="Courier New" panose="02070309020205020404" pitchFamily="49" charset="0"/>
              <a:buChar char="o"/>
            </a:pPr>
            <a:r>
              <a:rPr lang="en-US" dirty="0">
                <a:hlinkClick r:id="rId2"/>
              </a:rPr>
              <a:t>http://</a:t>
            </a:r>
            <a:r>
              <a:rPr lang="en-US" dirty="0" smtClean="0">
                <a:hlinkClick r:id="rId2"/>
              </a:rPr>
              <a:t>www.mathaware.org/mam/2010/essays/FroncekTournament.pdf</a:t>
            </a:r>
            <a:endParaRPr lang="en-US" dirty="0" smtClean="0"/>
          </a:p>
          <a:p>
            <a:pPr marL="0" indent="0">
              <a:buNone/>
            </a:pPr>
            <a:endParaRPr lang="en-US" dirty="0"/>
          </a:p>
        </p:txBody>
      </p:sp>
    </p:spTree>
    <p:extLst>
      <p:ext uri="{BB962C8B-B14F-4D97-AF65-F5344CB8AC3E}">
        <p14:creationId xmlns:p14="http://schemas.microsoft.com/office/powerpoint/2010/main" val="59805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Complete Graph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a:t>
            </a:r>
            <a:r>
              <a:rPr lang="en-US" sz="1800" dirty="0" smtClean="0"/>
              <a:t>A </a:t>
            </a:r>
            <a:r>
              <a:rPr lang="en-US" sz="1800" dirty="0"/>
              <a:t>complete graph is a graph in which each pair of graph vertices is connected by an edge. </a:t>
            </a:r>
          </a:p>
          <a:p>
            <a:pPr>
              <a:buFont typeface="Courier New" panose="02070309020205020404" pitchFamily="49" charset="0"/>
              <a:buChar char="o"/>
            </a:pPr>
            <a:r>
              <a:rPr lang="en-US" sz="1800" dirty="0" smtClean="0"/>
              <a:t>A complete </a:t>
            </a:r>
            <a:r>
              <a:rPr lang="en-US" sz="1800" dirty="0"/>
              <a:t>graph with n vertices denoted by Kn is a graph with n vertices in which each vertex is connected to each of the others.</a:t>
            </a:r>
          </a:p>
          <a:p>
            <a:pPr>
              <a:buFont typeface="Courier New" panose="02070309020205020404" pitchFamily="49" charset="0"/>
              <a:buChar char="o"/>
            </a:pPr>
            <a:r>
              <a:rPr lang="en-US" sz="1800" dirty="0" smtClean="0"/>
              <a:t> A </a:t>
            </a:r>
            <a:r>
              <a:rPr lang="en-US" sz="1800" dirty="0"/>
              <a:t>complete graph can be viewed as a model of a round robin tournament in a natural way. Each vertex represents one team, and an edge joining two vertices, </a:t>
            </a:r>
            <a:r>
              <a:rPr lang="en-US" sz="1800" dirty="0" err="1"/>
              <a:t>i</a:t>
            </a:r>
            <a:r>
              <a:rPr lang="en-US" sz="1800" dirty="0"/>
              <a:t> and j, represents a game between the corresponding teams, </a:t>
            </a:r>
            <a:r>
              <a:rPr lang="en-US" sz="1800" dirty="0" err="1"/>
              <a:t>i</a:t>
            </a:r>
            <a:r>
              <a:rPr lang="en-US" sz="1800" dirty="0"/>
              <a:t>---j. </a:t>
            </a:r>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p:txBody>
      </p:sp>
      <p:pic>
        <p:nvPicPr>
          <p:cNvPr id="4" name="Picture 3"/>
          <p:cNvPicPr>
            <a:picLocks noChangeAspect="1"/>
          </p:cNvPicPr>
          <p:nvPr/>
        </p:nvPicPr>
        <p:blipFill>
          <a:blip r:embed="rId2"/>
          <a:stretch>
            <a:fillRect/>
          </a:stretch>
        </p:blipFill>
        <p:spPr>
          <a:xfrm>
            <a:off x="3923855" y="4157002"/>
            <a:ext cx="2922421" cy="2015321"/>
          </a:xfrm>
          <a:prstGeom prst="rect">
            <a:avLst/>
          </a:prstGeom>
        </p:spPr>
      </p:pic>
    </p:spTree>
    <p:extLst>
      <p:ext uri="{BB962C8B-B14F-4D97-AF65-F5344CB8AC3E}">
        <p14:creationId xmlns:p14="http://schemas.microsoft.com/office/powerpoint/2010/main" val="13472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Robin with graph theory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In </a:t>
            </a:r>
            <a:r>
              <a:rPr lang="en-US" dirty="0"/>
              <a:t>a round robin tournament, a given collection of teams play a competition such that every two teams play each other a fixed number of times. </a:t>
            </a:r>
          </a:p>
          <a:p>
            <a:pPr>
              <a:buFont typeface="Courier New" panose="02070309020205020404" pitchFamily="49" charset="0"/>
              <a:buChar char="o"/>
            </a:pPr>
            <a:r>
              <a:rPr lang="en-US" dirty="0" smtClean="0"/>
              <a:t> A </a:t>
            </a:r>
            <a:r>
              <a:rPr lang="en-US" b="1" dirty="0"/>
              <a:t>tournament</a:t>
            </a:r>
            <a:r>
              <a:rPr lang="en-US" dirty="0"/>
              <a:t> is a directed graph which results from assigning unique directions to the edges of a complete graph.</a:t>
            </a:r>
          </a:p>
          <a:p>
            <a:endParaRPr lang="en-US" dirty="0"/>
          </a:p>
        </p:txBody>
      </p:sp>
      <p:pic>
        <p:nvPicPr>
          <p:cNvPr id="4" name="Picture 3"/>
          <p:cNvPicPr>
            <a:picLocks noChangeAspect="1"/>
          </p:cNvPicPr>
          <p:nvPr/>
        </p:nvPicPr>
        <p:blipFill>
          <a:blip r:embed="rId2"/>
          <a:stretch>
            <a:fillRect/>
          </a:stretch>
        </p:blipFill>
        <p:spPr>
          <a:xfrm>
            <a:off x="3312746" y="3891420"/>
            <a:ext cx="2327105" cy="1768600"/>
          </a:xfrm>
          <a:prstGeom prst="rect">
            <a:avLst/>
          </a:prstGeom>
        </p:spPr>
      </p:pic>
      <p:pic>
        <p:nvPicPr>
          <p:cNvPr id="5" name="Picture 4"/>
          <p:cNvPicPr>
            <a:picLocks noChangeAspect="1"/>
          </p:cNvPicPr>
          <p:nvPr/>
        </p:nvPicPr>
        <p:blipFill>
          <a:blip r:embed="rId3"/>
          <a:stretch>
            <a:fillRect/>
          </a:stretch>
        </p:blipFill>
        <p:spPr>
          <a:xfrm>
            <a:off x="7107246" y="3891420"/>
            <a:ext cx="1658256" cy="1902117"/>
          </a:xfrm>
          <a:prstGeom prst="rect">
            <a:avLst/>
          </a:prstGeom>
        </p:spPr>
      </p:pic>
    </p:spTree>
    <p:extLst>
      <p:ext uri="{BB962C8B-B14F-4D97-AF65-F5344CB8AC3E}">
        <p14:creationId xmlns:p14="http://schemas.microsoft.com/office/powerpoint/2010/main" val="37864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robin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R="0">
                  <a:spcBef>
                    <a:spcPts val="0"/>
                  </a:spcBef>
                  <a:spcAft>
                    <a:spcPts val="0"/>
                  </a:spcAft>
                  <a:buFont typeface="Courier New" panose="02070309020205020404" pitchFamily="49" charset="0"/>
                  <a:buChar char="o"/>
                </a:pPr>
                <a:r>
                  <a:rPr lang="en-US" sz="2500" dirty="0" smtClean="0"/>
                  <a:t> </a:t>
                </a:r>
                <a:r>
                  <a:rPr lang="en-US" sz="2500" dirty="0" smtClean="0">
                    <a:latin typeface="Times New Roman" panose="02020603050405020304" pitchFamily="18" charset="0"/>
                    <a:cs typeface="Times New Roman" panose="02020603050405020304" pitchFamily="18" charset="0"/>
                  </a:rPr>
                  <a:t>If there are </a:t>
                </a:r>
                <a:r>
                  <a:rPr lang="en-US" sz="2500" dirty="0" smtClean="0">
                    <a:solidFill>
                      <a:srgbClr val="FF0000"/>
                    </a:solidFill>
                    <a:latin typeface="Times New Roman" panose="02020603050405020304" pitchFamily="18" charset="0"/>
                    <a:cs typeface="Times New Roman" panose="02020603050405020304" pitchFamily="18" charset="0"/>
                  </a:rPr>
                  <a:t>n </a:t>
                </a:r>
                <a:r>
                  <a:rPr lang="en-US" sz="2500" dirty="0" smtClean="0">
                    <a:latin typeface="Times New Roman" panose="02020603050405020304" pitchFamily="18" charset="0"/>
                    <a:cs typeface="Times New Roman" panose="02020603050405020304" pitchFamily="18" charset="0"/>
                  </a:rPr>
                  <a:t>number of competitors, a round robin tournament requires </a:t>
                </a:r>
                <a14:m>
                  <m:oMath xmlns:m="http://schemas.openxmlformats.org/officeDocument/2006/math">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r>
                          <a:rPr lang="en-US" sz="25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5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(n-1</a:t>
                </a:r>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 games. </a:t>
                </a:r>
              </a:p>
              <a:p>
                <a:pPr marR="0">
                  <a:spcBef>
                    <a:spcPts val="0"/>
                  </a:spcBef>
                  <a:spcAft>
                    <a:spcPts val="0"/>
                  </a:spcAft>
                  <a:buFont typeface="Courier New" panose="02070309020205020404" pitchFamily="49" charset="0"/>
                  <a:buChar char="o"/>
                </a:pPr>
                <a:r>
                  <a:rPr lang="en-US" sz="2500" dirty="0" smtClean="0">
                    <a:latin typeface="Times New Roman" panose="02020603050405020304" pitchFamily="18" charset="0"/>
                    <a:ea typeface="Calibri" panose="020F0502020204030204" pitchFamily="34" charset="0"/>
                    <a:cs typeface="Times New Roman" panose="02020603050405020304" pitchFamily="18" charset="0"/>
                  </a:rPr>
                  <a:t> If n is even, then in each of (n-1) rounds, </a:t>
                </a:r>
                <a14:m>
                  <m:oMath xmlns:m="http://schemas.openxmlformats.org/officeDocument/2006/math">
                    <m:f>
                      <m:fPr>
                        <m:ctrlPr>
                          <a:rPr lang="en-US" sz="25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num>
                      <m:den>
                        <m:r>
                          <a:rPr lang="en-US" sz="2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500" dirty="0" smtClean="0">
                    <a:effectLst/>
                    <a:latin typeface="Times New Roman" panose="02020603050405020304" pitchFamily="18" charset="0"/>
                    <a:ea typeface="Calibri" panose="020F0502020204030204" pitchFamily="34" charset="0"/>
                    <a:cs typeface="Times New Roman" panose="02020603050405020304" pitchFamily="18" charset="0"/>
                  </a:rPr>
                  <a:t>  games can be run in parallel</a:t>
                </a:r>
                <a:r>
                  <a:rPr lang="en-US" sz="2500" dirty="0" smtClean="0">
                    <a:latin typeface="Times New Roman" panose="02020603050405020304" pitchFamily="18" charset="0"/>
                    <a:ea typeface="Calibri" panose="020F0502020204030204" pitchFamily="34" charset="0"/>
                    <a:cs typeface="Times New Roman" panose="02020603050405020304" pitchFamily="18" charset="0"/>
                  </a:rPr>
                  <a:t>. </a:t>
                </a:r>
              </a:p>
              <a:p>
                <a:pPr marR="0">
                  <a:spcBef>
                    <a:spcPts val="0"/>
                  </a:spcBef>
                  <a:spcAft>
                    <a:spcPts val="0"/>
                  </a:spcAft>
                  <a:buFont typeface="Courier New" panose="02070309020205020404" pitchFamily="49" charset="0"/>
                  <a:buChar char="o"/>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smtClean="0">
                    <a:effectLst/>
                    <a:latin typeface="Times New Roman" panose="02020603050405020304" pitchFamily="18" charset="0"/>
                    <a:ea typeface="Calibri" panose="020F0502020204030204" pitchFamily="34" charset="0"/>
                    <a:cs typeface="Times New Roman" panose="02020603050405020304" pitchFamily="18" charset="0"/>
                  </a:rPr>
                  <a:t>If n is odd, there will be </a:t>
                </a:r>
                <a:r>
                  <a:rPr lang="en-US" sz="25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500" dirty="0" smtClean="0">
                    <a:effectLst/>
                    <a:latin typeface="Times New Roman" panose="02020603050405020304" pitchFamily="18" charset="0"/>
                    <a:ea typeface="Calibri" panose="020F0502020204030204" pitchFamily="34" charset="0"/>
                    <a:cs typeface="Times New Roman" panose="02020603050405020304" pitchFamily="18" charset="0"/>
                  </a:rPr>
                  <a:t>rounds, each with </a:t>
                </a:r>
                <a14:m>
                  <m:oMath xmlns:m="http://schemas.openxmlformats.org/officeDocument/2006/math">
                    <m:f>
                      <m:fPr>
                        <m:ctrlPr>
                          <a:rPr lang="en-US" sz="2500" i="1">
                            <a:latin typeface="Cambria Math" panose="02040503050406030204" pitchFamily="18" charset="0"/>
                            <a:ea typeface="Calibri" panose="020F0502020204030204" pitchFamily="34" charset="0"/>
                            <a:cs typeface="Times New Roman" panose="02020603050405020304" pitchFamily="18" charset="0"/>
                          </a:rPr>
                        </m:ctrlPr>
                      </m:fPr>
                      <m:num>
                        <m:r>
                          <a:rPr lang="en-US" sz="2500" i="1">
                            <a:latin typeface="Cambria Math" panose="02040503050406030204" pitchFamily="18" charset="0"/>
                            <a:ea typeface="Calibri" panose="020F0502020204030204" pitchFamily="34" charset="0"/>
                            <a:cs typeface="Times New Roman" panose="02020603050405020304" pitchFamily="18" charset="0"/>
                          </a:rPr>
                          <m:t>𝑛</m:t>
                        </m:r>
                        <m:r>
                          <a:rPr lang="en-US" sz="25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en-US" sz="25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5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smtClean="0">
                    <a:effectLst/>
                    <a:latin typeface="Times New Roman" panose="02020603050405020304" pitchFamily="18" charset="0"/>
                    <a:ea typeface="Calibri" panose="020F0502020204030204" pitchFamily="34" charset="0"/>
                    <a:cs typeface="Times New Roman" panose="02020603050405020304" pitchFamily="18" charset="0"/>
                  </a:rPr>
                  <a:t>games, and one competitor having no game in that round. </a:t>
                </a:r>
                <a:r>
                  <a:rPr lang="en-US" sz="2500" dirty="0" smtClean="0">
                    <a:latin typeface="Times New Roman" panose="02020603050405020304" pitchFamily="18" charset="0"/>
                    <a:ea typeface="Calibri" panose="020F0502020204030204" pitchFamily="34" charset="0"/>
                    <a:cs typeface="Times New Roman" panose="02020603050405020304" pitchFamily="18" charset="0"/>
                  </a:rPr>
                  <a:t> </a:t>
                </a:r>
              </a:p>
              <a:p>
                <a:pPr marR="0">
                  <a:spcBef>
                    <a:spcPts val="0"/>
                  </a:spcBef>
                  <a:spcAft>
                    <a:spcPts val="0"/>
                  </a:spcAft>
                  <a:buFont typeface="Courier New" panose="02070309020205020404" pitchFamily="49" charset="0"/>
                  <a:buChar char="o"/>
                </a:pPr>
                <a:r>
                  <a:rPr lang="en-US" sz="2500" dirty="0" smtClean="0">
                    <a:latin typeface="Times New Roman" panose="02020603050405020304" pitchFamily="18" charset="0"/>
                    <a:ea typeface="Calibri" panose="020F0502020204030204" pitchFamily="34" charset="0"/>
                    <a:cs typeface="Times New Roman" panose="02020603050405020304" pitchFamily="18" charset="0"/>
                  </a:rPr>
                  <a:t>We can assign each competitor a number and pair them off in the round. We then can fix one competitor and rotate the others clockwise one position.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79" t="-2273" r="-1129"/>
                </a:stretch>
              </a:blipFill>
            </p:spPr>
            <p:txBody>
              <a:bodyPr/>
              <a:lstStyle/>
              <a:p>
                <a:r>
                  <a:rPr lang="en-US">
                    <a:noFill/>
                  </a:rPr>
                  <a:t> </a:t>
                </a:r>
              </a:p>
            </p:txBody>
          </p:sp>
        </mc:Fallback>
      </mc:AlternateContent>
    </p:spTree>
    <p:extLst>
      <p:ext uri="{BB962C8B-B14F-4D97-AF65-F5344CB8AC3E}">
        <p14:creationId xmlns:p14="http://schemas.microsoft.com/office/powerpoint/2010/main" val="3874552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Teams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sz="1900" dirty="0"/>
              <a:t> Consider first the case where there are 4 teams that must play each other. This means a total of 4(3)/2 = 6 matches must be played. These matches could be played in 6 time slots, say one a week for 6 weeks. However, it might be desirable if venues </a:t>
            </a:r>
            <a:r>
              <a:rPr lang="en-US" sz="1900" dirty="0" smtClean="0"/>
              <a:t>for </a:t>
            </a:r>
            <a:r>
              <a:rPr lang="en-US" sz="1900" dirty="0"/>
              <a:t>the matches are available to have several matches per time slot and the games be completed over a shorter period of time. Thus, since there are 4 players, and 4/2 is 2, we could consider having two matches per time slot, and complete the tournament in three weeks rather than 6 weeks</a:t>
            </a:r>
            <a:r>
              <a:rPr lang="en-US" sz="1900" dirty="0" smtClean="0"/>
              <a:t>. </a:t>
            </a:r>
          </a:p>
          <a:p>
            <a:pPr>
              <a:buFont typeface="Courier New" panose="02070309020205020404" pitchFamily="49" charset="0"/>
              <a:buChar char="o"/>
            </a:pPr>
            <a:r>
              <a:rPr lang="en-US" sz="1800" dirty="0"/>
              <a:t> Edges in the graph that have the same color would occur during one time </a:t>
            </a:r>
            <a:r>
              <a:rPr lang="en-US" sz="1800" dirty="0" smtClean="0"/>
              <a:t>slot. </a:t>
            </a:r>
            <a:r>
              <a:rPr lang="en-US" sz="1800" dirty="0" smtClean="0">
                <a:solidFill>
                  <a:srgbClr val="0000FF"/>
                </a:solidFill>
              </a:rPr>
              <a:t>Blue round </a:t>
            </a:r>
            <a:r>
              <a:rPr lang="en-US" sz="1800" dirty="0" smtClean="0"/>
              <a:t>had (0,3 and 1,2). </a:t>
            </a:r>
            <a:r>
              <a:rPr lang="en-US" sz="1800" dirty="0" smtClean="0">
                <a:solidFill>
                  <a:srgbClr val="FF0000"/>
                </a:solidFill>
              </a:rPr>
              <a:t>Red Round</a:t>
            </a:r>
            <a:r>
              <a:rPr lang="en-US" sz="1800" dirty="0" smtClean="0"/>
              <a:t> (0,2 and 1,3). </a:t>
            </a:r>
            <a:r>
              <a:rPr lang="en-US" sz="1800" b="1" dirty="0" smtClean="0"/>
              <a:t>Black round </a:t>
            </a:r>
            <a:r>
              <a:rPr lang="en-US" sz="1800" dirty="0" smtClean="0"/>
              <a:t>had (0,1 and 2,3). </a:t>
            </a:r>
          </a:p>
        </p:txBody>
      </p:sp>
      <p:pic>
        <p:nvPicPr>
          <p:cNvPr id="6" name="Picture 5"/>
          <p:cNvPicPr>
            <a:picLocks noChangeAspect="1"/>
          </p:cNvPicPr>
          <p:nvPr/>
        </p:nvPicPr>
        <p:blipFill>
          <a:blip r:embed="rId2"/>
          <a:stretch>
            <a:fillRect/>
          </a:stretch>
        </p:blipFill>
        <p:spPr>
          <a:xfrm>
            <a:off x="4574476" y="4619625"/>
            <a:ext cx="2619375" cy="2238375"/>
          </a:xfrm>
          <a:prstGeom prst="rect">
            <a:avLst/>
          </a:prstGeom>
        </p:spPr>
      </p:pic>
    </p:spTree>
    <p:extLst>
      <p:ext uri="{BB962C8B-B14F-4D97-AF65-F5344CB8AC3E}">
        <p14:creationId xmlns:p14="http://schemas.microsoft.com/office/powerpoint/2010/main" val="34209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 5 teams means we have 10 rounds. With one team having a bye each round.</a:t>
            </a:r>
          </a:p>
          <a:p>
            <a:pPr>
              <a:buFont typeface="Courier New" panose="02070309020205020404" pitchFamily="49" charset="0"/>
              <a:buChar char="o"/>
            </a:pPr>
            <a:r>
              <a:rPr lang="en-US" dirty="0"/>
              <a:t> The edges in different colors signify which teams play in </a:t>
            </a:r>
            <a:r>
              <a:rPr lang="en-US" dirty="0" smtClean="0"/>
              <a:t>an each round. The </a:t>
            </a:r>
            <a:r>
              <a:rPr lang="en-US" dirty="0"/>
              <a:t>two yellow </a:t>
            </a:r>
            <a:r>
              <a:rPr lang="en-US" dirty="0" smtClean="0"/>
              <a:t>edges have </a:t>
            </a:r>
            <a:r>
              <a:rPr lang="en-US" dirty="0"/>
              <a:t>teams 0 and 3 and 1 and 2 play each other in a single </a:t>
            </a:r>
            <a:r>
              <a:rPr lang="en-US" dirty="0" smtClean="0"/>
              <a:t>round; with team </a:t>
            </a:r>
            <a:r>
              <a:rPr lang="en-US" dirty="0"/>
              <a:t>4 </a:t>
            </a:r>
            <a:r>
              <a:rPr lang="en-US" dirty="0" smtClean="0"/>
              <a:t>getting a </a:t>
            </a:r>
            <a:r>
              <a:rPr lang="en-US" dirty="0"/>
              <a:t>bye</a:t>
            </a:r>
            <a:r>
              <a:rPr lang="en-US" dirty="0" smtClean="0"/>
              <a:t>.</a:t>
            </a: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p:txBody>
      </p:sp>
      <p:sp>
        <p:nvSpPr>
          <p:cNvPr id="4" name="Title 3"/>
          <p:cNvSpPr>
            <a:spLocks noGrp="1"/>
          </p:cNvSpPr>
          <p:nvPr>
            <p:ph type="title"/>
          </p:nvPr>
        </p:nvSpPr>
        <p:spPr/>
        <p:txBody>
          <a:bodyPr/>
          <a:lstStyle/>
          <a:p>
            <a:pPr algn="ctr"/>
            <a:r>
              <a:rPr lang="en-US" dirty="0" smtClean="0"/>
              <a:t>5 Teams </a:t>
            </a:r>
            <a:endParaRPr lang="en-US" dirty="0"/>
          </a:p>
        </p:txBody>
      </p:sp>
      <p:pic>
        <p:nvPicPr>
          <p:cNvPr id="5" name="Picture 4"/>
          <p:cNvPicPr>
            <a:picLocks noChangeAspect="1"/>
          </p:cNvPicPr>
          <p:nvPr/>
        </p:nvPicPr>
        <p:blipFill>
          <a:blip r:embed="rId2"/>
          <a:stretch>
            <a:fillRect/>
          </a:stretch>
        </p:blipFill>
        <p:spPr>
          <a:xfrm>
            <a:off x="4656355" y="3678594"/>
            <a:ext cx="2822968" cy="2630766"/>
          </a:xfrm>
          <a:prstGeom prst="rect">
            <a:avLst/>
          </a:prstGeom>
        </p:spPr>
      </p:pic>
    </p:spTree>
    <p:extLst>
      <p:ext uri="{BB962C8B-B14F-4D97-AF65-F5344CB8AC3E}">
        <p14:creationId xmlns:p14="http://schemas.microsoft.com/office/powerpoint/2010/main" val="33460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 teams </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66616465"/>
              </p:ext>
            </p:extLst>
          </p:nvPr>
        </p:nvGraphicFramePr>
        <p:xfrm>
          <a:off x="2032000" y="3058160"/>
          <a:ext cx="8085015" cy="741680"/>
        </p:xfrm>
        <a:graphic>
          <a:graphicData uri="http://schemas.openxmlformats.org/drawingml/2006/table">
            <a:tbl>
              <a:tblPr firstRow="1" bandRow="1">
                <a:tableStyleId>{5C22544A-7EE6-4342-B048-85BDC9FD1C3A}</a:tableStyleId>
              </a:tblPr>
              <a:tblGrid>
                <a:gridCol w="2695005"/>
                <a:gridCol w="2695005"/>
                <a:gridCol w="2695005"/>
              </a:tblGrid>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4247108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1</a:t>
            </a:r>
            <a:endParaRPr lang="en-US" dirty="0"/>
          </a:p>
        </p:txBody>
      </p:sp>
      <p:sp>
        <p:nvSpPr>
          <p:cNvPr id="3" name="Content Placeholder 2"/>
          <p:cNvSpPr>
            <a:spLocks noGrp="1"/>
          </p:cNvSpPr>
          <p:nvPr>
            <p:ph idx="1"/>
          </p:nvPr>
        </p:nvSpPr>
        <p:spPr/>
        <p:txBody>
          <a:bodyPr/>
          <a:lstStyle/>
          <a:p>
            <a:r>
              <a:rPr lang="en-US" dirty="0"/>
              <a:t>The edge 1 to 6 is shown vertically in a diagram where the vertex 1 is placed at the "center" of a regular pentagon and the numbers 2 and 3 are listed clockwise starting from 1, while the numbers 5 and 4 are shown counterclockwise starting at 6. In the diagram shown the edges which make up the sides of the regular convex pentagon are omitted. Only the edges which make up the pairings in one round for the teams are shown. </a:t>
            </a:r>
          </a:p>
        </p:txBody>
      </p:sp>
      <p:pic>
        <p:nvPicPr>
          <p:cNvPr id="4" name="Picture 3"/>
          <p:cNvPicPr>
            <a:picLocks noChangeAspect="1"/>
          </p:cNvPicPr>
          <p:nvPr/>
        </p:nvPicPr>
        <p:blipFill>
          <a:blip r:embed="rId2"/>
          <a:stretch>
            <a:fillRect/>
          </a:stretch>
        </p:blipFill>
        <p:spPr>
          <a:xfrm>
            <a:off x="3880338" y="3832173"/>
            <a:ext cx="3024554" cy="2477187"/>
          </a:xfrm>
          <a:prstGeom prst="rect">
            <a:avLst/>
          </a:prstGeom>
        </p:spPr>
      </p:pic>
    </p:spTree>
    <p:extLst>
      <p:ext uri="{BB962C8B-B14F-4D97-AF65-F5344CB8AC3E}">
        <p14:creationId xmlns:p14="http://schemas.microsoft.com/office/powerpoint/2010/main" val="20031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1616</TotalTime>
  <Words>1022</Words>
  <Application>Microsoft Office PowerPoint</Application>
  <PresentationFormat>Widescreen</PresentationFormat>
  <Paragraphs>332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Cambria Math</vt:lpstr>
      <vt:lpstr>Courier New</vt:lpstr>
      <vt:lpstr>Times New Roman</vt:lpstr>
      <vt:lpstr>Tw Cen MT</vt:lpstr>
      <vt:lpstr>Tw Cen MT Condensed</vt:lpstr>
      <vt:lpstr>Wingdings</vt:lpstr>
      <vt:lpstr>Wingdings 3</vt:lpstr>
      <vt:lpstr>Integral</vt:lpstr>
      <vt:lpstr>Sports Scheduling  and Graph theory </vt:lpstr>
      <vt:lpstr>What is graph theory </vt:lpstr>
      <vt:lpstr>Complete Graph </vt:lpstr>
      <vt:lpstr>Round Robin with graph theory </vt:lpstr>
      <vt:lpstr>Round robin </vt:lpstr>
      <vt:lpstr>4 Teams </vt:lpstr>
      <vt:lpstr>5 Teams </vt:lpstr>
      <vt:lpstr>6 teams </vt:lpstr>
      <vt:lpstr>Round 1</vt:lpstr>
      <vt:lpstr>Round 2</vt:lpstr>
      <vt:lpstr>Round 3</vt:lpstr>
      <vt:lpstr>Round 4</vt:lpstr>
      <vt:lpstr>Round 5</vt:lpstr>
      <vt:lpstr>NBA scheduling </vt:lpstr>
      <vt:lpstr>Guidelines to follow </vt:lpstr>
      <vt:lpstr>Nba and graph theory </vt:lpstr>
      <vt:lpstr>Nba Divisions </vt:lpstr>
      <vt:lpstr>Scheduling Conference Games</vt:lpstr>
      <vt:lpstr>PowerPoint Presentation</vt:lpstr>
      <vt:lpstr>Scheduling League Days</vt:lpstr>
      <vt:lpstr>PowerPoint Presentation</vt:lpstr>
      <vt:lpstr>Work Cited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Scheduling  and Graph theory</dc:title>
  <dc:creator>barbie</dc:creator>
  <cp:lastModifiedBy>barbie</cp:lastModifiedBy>
  <cp:revision>32</cp:revision>
  <dcterms:created xsi:type="dcterms:W3CDTF">2015-04-20T01:34:30Z</dcterms:created>
  <dcterms:modified xsi:type="dcterms:W3CDTF">2015-05-07T01:00:12Z</dcterms:modified>
</cp:coreProperties>
</file>